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3"/>
  </p:notesMasterIdLst>
  <p:sldIdLst>
    <p:sldId id="257" r:id="rId5"/>
    <p:sldId id="258" r:id="rId6"/>
    <p:sldId id="290" r:id="rId7"/>
    <p:sldId id="314" r:id="rId8"/>
    <p:sldId id="315" r:id="rId9"/>
    <p:sldId id="316" r:id="rId10"/>
    <p:sldId id="317" r:id="rId11"/>
    <p:sldId id="324" r:id="rId12"/>
    <p:sldId id="323" r:id="rId13"/>
    <p:sldId id="322" r:id="rId14"/>
    <p:sldId id="321" r:id="rId15"/>
    <p:sldId id="320" r:id="rId16"/>
    <p:sldId id="319" r:id="rId17"/>
    <p:sldId id="318" r:id="rId18"/>
    <p:sldId id="326" r:id="rId19"/>
    <p:sldId id="325" r:id="rId20"/>
    <p:sldId id="261" r:id="rId21"/>
    <p:sldId id="332" r:id="rId22"/>
    <p:sldId id="331" r:id="rId23"/>
    <p:sldId id="327" r:id="rId24"/>
    <p:sldId id="330" r:id="rId25"/>
    <p:sldId id="259" r:id="rId26"/>
    <p:sldId id="284" r:id="rId27"/>
    <p:sldId id="283" r:id="rId28"/>
    <p:sldId id="282" r:id="rId29"/>
    <p:sldId id="281" r:id="rId30"/>
    <p:sldId id="280" r:id="rId31"/>
    <p:sldId id="279" r:id="rId32"/>
    <p:sldId id="278" r:id="rId33"/>
    <p:sldId id="277" r:id="rId34"/>
    <p:sldId id="276" r:id="rId35"/>
    <p:sldId id="275" r:id="rId36"/>
    <p:sldId id="274" r:id="rId37"/>
    <p:sldId id="291" r:id="rId38"/>
    <p:sldId id="272" r:id="rId39"/>
    <p:sldId id="292" r:id="rId40"/>
    <p:sldId id="273" r:id="rId41"/>
    <p:sldId id="285" r:id="rId42"/>
    <p:sldId id="271" r:id="rId43"/>
    <p:sldId id="270" r:id="rId44"/>
    <p:sldId id="269" r:id="rId45"/>
    <p:sldId id="268" r:id="rId46"/>
    <p:sldId id="263" r:id="rId47"/>
    <p:sldId id="262" r:id="rId48"/>
    <p:sldId id="265" r:id="rId49"/>
    <p:sldId id="264" r:id="rId50"/>
    <p:sldId id="267" r:id="rId51"/>
    <p:sldId id="266" r:id="rId5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1589" autoAdjust="0"/>
  </p:normalViewPr>
  <p:slideViewPr>
    <p:cSldViewPr snapToGrid="0">
      <p:cViewPr varScale="1">
        <p:scale>
          <a:sx n="103" d="100"/>
          <a:sy n="103" d="100"/>
        </p:scale>
        <p:origin x="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F1D766-B9E0-4208-B5BB-240C0E4A405F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04860B-2A94-43C3-A65D-59871A9AEF7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312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80435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08031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477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9951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66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7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64099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753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074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992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7503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207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067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048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48317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4171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5980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68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30192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201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36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292682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DDD –</a:t>
            </a:r>
            <a:r>
              <a:rPr lang="ru-RU" dirty="0" smtClean="0"/>
              <a:t>создает</a:t>
            </a:r>
            <a:r>
              <a:rPr lang="ru-RU" baseline="0" dirty="0" smtClean="0"/>
              <a:t> максимально точную модель под бизнес, предполагается единый язык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7381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4843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118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8162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94013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863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202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754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41964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1637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7915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92603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076241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93221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3196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8912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36035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672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923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7040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247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6678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038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0923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518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7486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9ADBE38-5B1A-BF44-BFD5-22FC42358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3C05BBF-08E0-7540-829F-D6B09A49BD35}"/>
              </a:ext>
            </a:extLst>
          </p:cNvPr>
          <p:cNvCxnSpPr>
            <a:cxnSpLocks/>
          </p:cNvCxnSpPr>
          <p:nvPr userDrawn="1"/>
        </p:nvCxnSpPr>
        <p:spPr>
          <a:xfrm>
            <a:off x="6585364" y="4629019"/>
            <a:ext cx="16442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E62C56F-44DD-204D-B9BA-633EC54B2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5364" y="4801308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lang="ru-RU" sz="4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4727305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582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4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2012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120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22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9490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812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371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6028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449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4860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993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228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3488D-9762-46C8-A5CA-B6A779494FE3}" type="datetimeFigureOut">
              <a:rPr lang="ru-RU" smtClean="0"/>
              <a:t>31.10.2022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A78B9-75A3-4DDC-809C-D9B0EE9D213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3337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7" r:id="rId15"/>
    <p:sldLayoutId id="2147483668" r:id="rId16"/>
    <p:sldLayoutId id="21474836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://ru.wikipedia.org/wiki/%D0%A4%D0%B0%D0%B9%D0%BB:BPMN_SequenceFlow.png" TargetMode="External"/><Relationship Id="rId7" Type="http://schemas.openxmlformats.org/officeDocument/2006/relationships/hyperlink" Target="http://ru.wikipedia.org/wiki/%D0%A4%D0%B0%D0%B9%D0%BB:BPMN_Associations.p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hyperlink" Target="http://ru.wikipedia.org/wiki/%D0%A4%D0%B0%D0%B9%D0%BB:BPMN_MessageFlow.png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lantuml.com/ru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dout.su/2x13316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7907E4B7-32EC-1D4B-8C83-1A08DDA7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2" name="Прямоугольный треугольник 91">
            <a:extLst>
              <a:ext uri="{FF2B5EF4-FFF2-40B4-BE49-F238E27FC236}">
                <a16:creationId xmlns:a16="http://schemas.microsoft.com/office/drawing/2014/main" id="{63FA5D00-FDCE-0043-9B9D-8BAADC969BFD}"/>
              </a:ext>
            </a:extLst>
          </p:cNvPr>
          <p:cNvSpPr/>
          <p:nvPr/>
        </p:nvSpPr>
        <p:spPr>
          <a:xfrm flipH="1">
            <a:off x="2238703" y="-58428"/>
            <a:ext cx="9953297" cy="6916428"/>
          </a:xfrm>
          <a:prstGeom prst="rtTriangle">
            <a:avLst/>
          </a:prstGeom>
          <a:solidFill>
            <a:srgbClr val="2C5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Заголовок 90">
            <a:extLst>
              <a:ext uri="{FF2B5EF4-FFF2-40B4-BE49-F238E27FC236}">
                <a16:creationId xmlns:a16="http://schemas.microsoft.com/office/drawing/2014/main" id="{A00C5F5F-0EA5-9843-9C20-FA4F49A2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7825" y="4854388"/>
            <a:ext cx="6743504" cy="160855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latin typeface="+mn-lt"/>
              </a:rPr>
              <a:t>Лекция 2</a:t>
            </a:r>
            <a:r>
              <a:rPr lang="en-US" dirty="0">
                <a:latin typeface="+mn-lt"/>
              </a:rPr>
              <a:t>. DDD.</a:t>
            </a:r>
            <a:r>
              <a:rPr lang="ru-RU" dirty="0">
                <a:latin typeface="+mn-lt"/>
              </a:rPr>
              <a:t> </a:t>
            </a:r>
            <a:r>
              <a:rPr lang="en-US" dirty="0">
                <a:latin typeface="+mn-lt"/>
              </a:rPr>
              <a:t>BPMN. </a:t>
            </a:r>
            <a:r>
              <a:rPr lang="ru-RU" dirty="0">
                <a:latin typeface="+mn-lt"/>
              </a:rPr>
              <a:t>Унифицированный язык</a:t>
            </a:r>
            <a:r>
              <a:rPr lang="en-US" dirty="0"/>
              <a:t> UML</a:t>
            </a:r>
            <a:endParaRPr lang="ru-RU" dirty="0">
              <a:latin typeface="+mn-lt"/>
            </a:endParaRP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5FE4638A-6119-A143-8ACB-62FACA7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68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642188" y="287139"/>
            <a:ext cx="62515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>
                <a:solidFill>
                  <a:srgbClr val="C00000"/>
                </a:solidFill>
              </a:rPr>
              <a:t>Четыре вида элементов </a:t>
            </a:r>
            <a:r>
              <a:rPr lang="en-US" sz="3200" dirty="0">
                <a:solidFill>
                  <a:srgbClr val="C00000"/>
                </a:solidFill>
              </a:rPr>
              <a:t>BPM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1FB16A8-8B26-46DB-B806-5E022F79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029" y="1138314"/>
            <a:ext cx="5099714" cy="4294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6D9A51-9B65-4E06-A1E7-D24E4A0D218C}"/>
              </a:ext>
            </a:extLst>
          </p:cNvPr>
          <p:cNvSpPr txBox="1"/>
          <p:nvPr/>
        </p:nvSpPr>
        <p:spPr>
          <a:xfrm>
            <a:off x="851419" y="999290"/>
            <a:ext cx="5848610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ru-RU" sz="2000" b="1" dirty="0">
                <a:solidFill>
                  <a:srgbClr val="7030A0"/>
                </a:solidFill>
              </a:rPr>
              <a:t>Четыре основные категории элементов: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Элементы потока (Flow Objects);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Соединяющие элементы (Connecting Objects);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Артефакты (Artifacts);</a:t>
            </a:r>
          </a:p>
          <a:p>
            <a:pPr>
              <a:lnSpc>
                <a:spcPct val="90000"/>
              </a:lnSpc>
            </a:pPr>
            <a:r>
              <a:rPr lang="ru-RU" sz="2000" dirty="0">
                <a:solidFill>
                  <a:srgbClr val="0070C0"/>
                </a:solidFill>
              </a:rPr>
              <a:t>Зоны ответственности (Swimlanes).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b="1" dirty="0" smtClean="0">
                <a:solidFill>
                  <a:srgbClr val="7030A0"/>
                </a:solidFill>
              </a:rPr>
              <a:t>Элементы </a:t>
            </a:r>
            <a:r>
              <a:rPr lang="ru-RU" sz="2000" b="1" dirty="0">
                <a:solidFill>
                  <a:srgbClr val="7030A0"/>
                </a:solidFill>
              </a:rPr>
              <a:t>потока (Flow Objects) определяют </a:t>
            </a:r>
            <a:r>
              <a:rPr lang="ru-RU" sz="2000" b="1" dirty="0" smtClean="0">
                <a:solidFill>
                  <a:srgbClr val="7030A0"/>
                </a:solidFill>
              </a:rPr>
              <a:t>ход бизнес-процесса</a:t>
            </a:r>
            <a:r>
              <a:rPr lang="ru-RU" sz="2000" b="1" dirty="0">
                <a:solidFill>
                  <a:srgbClr val="7030A0"/>
                </a:solidFill>
              </a:rPr>
              <a:t>. Делятся на: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События (Events);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Действия (Activities);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Шлюзы (Gateways).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b="1" dirty="0" smtClean="0">
                <a:solidFill>
                  <a:srgbClr val="7030A0"/>
                </a:solidFill>
              </a:rPr>
              <a:t>Три </a:t>
            </a:r>
            <a:r>
              <a:rPr lang="ru-RU" sz="2000" b="1" dirty="0">
                <a:solidFill>
                  <a:srgbClr val="7030A0"/>
                </a:solidFill>
              </a:rPr>
              <a:t>вида соединяющих элементов </a:t>
            </a:r>
            <a:r>
              <a:rPr lang="ru-RU" sz="2000" b="1" dirty="0" smtClean="0">
                <a:solidFill>
                  <a:srgbClr val="7030A0"/>
                </a:solidFill>
              </a:rPr>
              <a:t>потока </a:t>
            </a:r>
            <a:r>
              <a:rPr lang="ru-RU" sz="2000" dirty="0" smtClean="0">
                <a:solidFill>
                  <a:srgbClr val="0070C0"/>
                </a:solidFill>
              </a:rPr>
              <a:t>(</a:t>
            </a:r>
            <a:r>
              <a:rPr lang="ru-RU" sz="2000" dirty="0" err="1" smtClean="0">
                <a:solidFill>
                  <a:srgbClr val="0070C0"/>
                </a:solidFill>
              </a:rPr>
              <a:t>Connecting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Objects):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Поток операций (Sequence Flow);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Поток сообщений (Message Flow);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Ассоциация (Association).   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b="1" dirty="0" smtClean="0">
                <a:solidFill>
                  <a:srgbClr val="7030A0"/>
                </a:solidFill>
              </a:rPr>
              <a:t>Артефакты </a:t>
            </a:r>
            <a:r>
              <a:rPr lang="ru-RU" sz="2000" b="1" dirty="0">
                <a:solidFill>
                  <a:srgbClr val="7030A0"/>
                </a:solidFill>
              </a:rPr>
              <a:t>(Artifacts) добавляют информацию </a:t>
            </a:r>
            <a:r>
              <a:rPr lang="ru-RU" sz="2000" b="1" dirty="0" smtClean="0">
                <a:solidFill>
                  <a:srgbClr val="7030A0"/>
                </a:solidFill>
              </a:rPr>
              <a:t>о процессах</a:t>
            </a:r>
            <a:r>
              <a:rPr lang="ru-RU" sz="2000" b="1" dirty="0">
                <a:solidFill>
                  <a:srgbClr val="7030A0"/>
                </a:solidFill>
              </a:rPr>
              <a:t>. Три типовых артефакта: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ru-RU" sz="2000" dirty="0">
                <a:solidFill>
                  <a:srgbClr val="0070C0"/>
                </a:solidFill>
              </a:rPr>
              <a:t>• Объект данных (</a:t>
            </a:r>
            <a:r>
              <a:rPr lang="en-US" sz="2000" dirty="0">
                <a:solidFill>
                  <a:srgbClr val="0070C0"/>
                </a:solidFill>
              </a:rPr>
              <a:t>Data object); </a:t>
            </a:r>
            <a:endParaRPr lang="ru-RU" sz="2000" dirty="0">
              <a:solidFill>
                <a:srgbClr val="0070C0"/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sz="2000" dirty="0">
                <a:solidFill>
                  <a:srgbClr val="0070C0"/>
                </a:solidFill>
              </a:rPr>
              <a:t>• </a:t>
            </a:r>
            <a:r>
              <a:rPr lang="ru-RU" sz="2000" dirty="0">
                <a:solidFill>
                  <a:srgbClr val="0070C0"/>
                </a:solidFill>
              </a:rPr>
              <a:t>Группа (</a:t>
            </a:r>
            <a:r>
              <a:rPr lang="en-US" sz="2000" dirty="0">
                <a:solidFill>
                  <a:srgbClr val="0070C0"/>
                </a:solidFill>
              </a:rPr>
              <a:t>Group); 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328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49162" y="297033"/>
            <a:ext cx="759118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000" dirty="0">
                <a:solidFill>
                  <a:srgbClr val="C00000"/>
                </a:solidFill>
              </a:rPr>
              <a:t>Четыре вида элементов </a:t>
            </a:r>
            <a:r>
              <a:rPr lang="en-US" sz="3000" dirty="0">
                <a:solidFill>
                  <a:srgbClr val="C00000"/>
                </a:solidFill>
              </a:rPr>
              <a:t>BPM </a:t>
            </a:r>
            <a:r>
              <a:rPr lang="ru-RU" sz="3000" dirty="0">
                <a:solidFill>
                  <a:srgbClr val="C00000"/>
                </a:solidFill>
              </a:rPr>
              <a:t>(продолжение)</a:t>
            </a:r>
            <a:endParaRPr lang="ru-RU" sz="30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2610FC-414B-48FC-86C3-DE994A72394C}"/>
              </a:ext>
            </a:extLst>
          </p:cNvPr>
          <p:cNvSpPr txBox="1"/>
          <p:nvPr/>
        </p:nvSpPr>
        <p:spPr>
          <a:xfrm>
            <a:off x="374357" y="1225224"/>
            <a:ext cx="6533796" cy="114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70000"/>
              </a:lnSpc>
              <a:buNone/>
            </a:pPr>
            <a:r>
              <a:rPr lang="ru-RU" sz="1800" b="1" dirty="0">
                <a:solidFill>
                  <a:srgbClr val="7030A0"/>
                </a:solidFill>
              </a:rPr>
              <a:t>Два способа группировки основных элементов 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b="1" dirty="0">
                <a:solidFill>
                  <a:srgbClr val="7030A0"/>
                </a:solidFill>
              </a:rPr>
              <a:t>моделирования с помощью зон ответственности: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• Группировка с помощью пула (Pool);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• Группировка с помощью дорожки (Lane)</a:t>
            </a:r>
          </a:p>
          <a:p>
            <a:pPr marL="0" indent="0">
              <a:buNone/>
            </a:pPr>
            <a:r>
              <a:rPr lang="ru-RU" sz="1800" u="sng" dirty="0">
                <a:solidFill>
                  <a:srgbClr val="0070C0"/>
                </a:solidFill>
              </a:rPr>
              <a:t>Пример</a:t>
            </a:r>
            <a:r>
              <a:rPr lang="ru-RU" sz="1800" dirty="0">
                <a:solidFill>
                  <a:srgbClr val="0070C0"/>
                </a:solidFill>
              </a:rPr>
              <a:t> процесса: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BA2171-FEA3-401B-9A79-F2312EF76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41" y="2443401"/>
            <a:ext cx="8311119" cy="44145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FD84886-A40F-4665-813D-FF034AD74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969" y="1464322"/>
            <a:ext cx="5156436" cy="3214401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78137B0-C78A-47FA-A205-06C1763669AF}"/>
              </a:ext>
            </a:extLst>
          </p:cNvPr>
          <p:cNvSpPr/>
          <p:nvPr/>
        </p:nvSpPr>
        <p:spPr>
          <a:xfrm>
            <a:off x="7940350" y="4585463"/>
            <a:ext cx="3925024" cy="1323439"/>
          </a:xfrm>
          <a:prstGeom prst="rect">
            <a:avLst/>
          </a:prstGeom>
          <a:solidFill>
            <a:schemeClr val="bg1"/>
          </a:solidFill>
          <a:ln w="15875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ru-RU" sz="1600" dirty="0" smtClean="0">
                <a:solidFill>
                  <a:srgbClr val="0070C0"/>
                </a:solidFill>
              </a:rPr>
              <a:t>Использован </a:t>
            </a:r>
            <a:r>
              <a:rPr lang="ru-RU" sz="1600" dirty="0">
                <a:solidFill>
                  <a:srgbClr val="0070C0"/>
                </a:solidFill>
              </a:rPr>
              <a:t>перевод спецификации языка моделирования бизнес-процессов </a:t>
            </a:r>
            <a:r>
              <a:rPr lang="en-US" sz="1600" dirty="0">
                <a:solidFill>
                  <a:srgbClr val="0070C0"/>
                </a:solidFill>
              </a:rPr>
              <a:t>BPMN (Business Process Management Notation)</a:t>
            </a:r>
            <a:r>
              <a:rPr lang="ru-RU" sz="1600" dirty="0">
                <a:solidFill>
                  <a:srgbClr val="0070C0"/>
                </a:solidFill>
              </a:rPr>
              <a:t> для версии 1.1 (</a:t>
            </a:r>
            <a:r>
              <a:rPr lang="en-US" sz="1600" dirty="0">
                <a:solidFill>
                  <a:srgbClr val="0070C0"/>
                </a:solidFill>
              </a:rPr>
              <a:t>Object Management Group</a:t>
            </a:r>
            <a:r>
              <a:rPr lang="ru-RU" sz="1600" dirty="0">
                <a:solidFill>
                  <a:srgbClr val="0070C0"/>
                </a:solidFill>
              </a:rPr>
              <a:t>)</a:t>
            </a:r>
            <a:r>
              <a:rPr lang="en-US" sz="1600" dirty="0">
                <a:solidFill>
                  <a:srgbClr val="0070C0"/>
                </a:solidFill>
              </a:rPr>
              <a:t>. </a:t>
            </a:r>
            <a:endParaRPr lang="ru-RU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9775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477559" y="389023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dirty="0">
                <a:solidFill>
                  <a:srgbClr val="C00000"/>
                </a:solidFill>
              </a:rPr>
              <a:t>Элементы потока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graphicFrame>
        <p:nvGraphicFramePr>
          <p:cNvPr id="5" name="Объект 3">
            <a:extLst>
              <a:ext uri="{FF2B5EF4-FFF2-40B4-BE49-F238E27FC236}">
                <a16:creationId xmlns:a16="http://schemas.microsoft.com/office/drawing/2014/main" id="{11963597-61DC-487C-A14A-83A19E3890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29984183"/>
              </p:ext>
            </p:extLst>
          </p:nvPr>
        </p:nvGraphicFramePr>
        <p:xfrm>
          <a:off x="838200" y="1066418"/>
          <a:ext cx="1051560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762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Событие (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Event)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rgbClr val="7030A0"/>
                          </a:solidFill>
                        </a:rPr>
                        <a:t>Событие 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– то, что влияет на ход бизнес-процесса. Обычно событие имеет причину (триггер) или результат.</a:t>
                      </a:r>
                    </a:p>
                    <a:p>
                      <a:r>
                        <a:rPr lang="ru-RU" dirty="0" smtClean="0">
                          <a:solidFill>
                            <a:srgbClr val="0070C0"/>
                          </a:solidFill>
                        </a:rPr>
                        <a:t>Выделяют 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три типа: Стартовое событие (Start), Промежуточное событие (Intermediate) и Конечное событие (End).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Действие (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Activity)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 smtClean="0">
                          <a:solidFill>
                            <a:srgbClr val="7030A0"/>
                          </a:solidFill>
                        </a:rPr>
                        <a:t>Действия 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бывают элементарными, или составными. Выделяют следующие виды действий: </a:t>
                      </a:r>
                      <a:r>
                        <a:rPr lang="ru-RU" dirty="0">
                          <a:solidFill>
                            <a:srgbClr val="7030A0"/>
                          </a:solidFill>
                        </a:rPr>
                        <a:t>Процесс (Process)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, </a:t>
                      </a:r>
                      <a:r>
                        <a:rPr lang="ru-RU" dirty="0">
                          <a:solidFill>
                            <a:srgbClr val="7030A0"/>
                          </a:solidFill>
                        </a:rPr>
                        <a:t>Подпроцесс (Sub-Process) 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и </a:t>
                      </a:r>
                      <a:r>
                        <a:rPr lang="ru-RU" dirty="0">
                          <a:solidFill>
                            <a:srgbClr val="7030A0"/>
                          </a:solidFill>
                        </a:rPr>
                        <a:t>Задача (Task)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. Задача и Подпроцесс изображаются в виде прямоугольника с закругленными углами. Процесс либо не имеют границ, либо находятся внутри Пула.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Шлюз (</a:t>
                      </a:r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Gateway)</a:t>
                      </a:r>
                      <a:endParaRPr lang="ru-RU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7030A0"/>
                          </a:solidFill>
                        </a:rPr>
                        <a:t>Шлюзы</a:t>
                      </a:r>
                      <a:r>
                        <a:rPr lang="ru-RU" dirty="0">
                          <a:solidFill>
                            <a:srgbClr val="0070C0"/>
                          </a:solidFill>
                        </a:rPr>
                        <a:t> контролируют расхождения и схождения потока операций, образуя  ветвление или соединение маршрутов. Внутренние маркеры уточняют способ контроля развития бизнес-процесса.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Овал 5">
            <a:extLst>
              <a:ext uri="{FF2B5EF4-FFF2-40B4-BE49-F238E27FC236}">
                <a16:creationId xmlns:a16="http://schemas.microsoft.com/office/drawing/2014/main" id="{DA83D39A-B86D-4CD9-9528-A56C0997D2BA}"/>
              </a:ext>
            </a:extLst>
          </p:cNvPr>
          <p:cNvSpPr/>
          <p:nvPr/>
        </p:nvSpPr>
        <p:spPr>
          <a:xfrm>
            <a:off x="10392957" y="1429787"/>
            <a:ext cx="439947" cy="4399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ый прямоугольник 5">
            <a:extLst>
              <a:ext uri="{FF2B5EF4-FFF2-40B4-BE49-F238E27FC236}">
                <a16:creationId xmlns:a16="http://schemas.microsoft.com/office/drawing/2014/main" id="{18970CE9-FCF3-4676-8200-BC1DAADC7D5F}"/>
              </a:ext>
            </a:extLst>
          </p:cNvPr>
          <p:cNvSpPr/>
          <p:nvPr/>
        </p:nvSpPr>
        <p:spPr>
          <a:xfrm>
            <a:off x="10338989" y="2606926"/>
            <a:ext cx="597412" cy="483079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Ромб 7">
            <a:extLst>
              <a:ext uri="{FF2B5EF4-FFF2-40B4-BE49-F238E27FC236}">
                <a16:creationId xmlns:a16="http://schemas.microsoft.com/office/drawing/2014/main" id="{1960C17C-C1A4-4FCE-B3AD-63FB597F7EA8}"/>
              </a:ext>
            </a:extLst>
          </p:cNvPr>
          <p:cNvSpPr/>
          <p:nvPr/>
        </p:nvSpPr>
        <p:spPr>
          <a:xfrm>
            <a:off x="10338989" y="3823420"/>
            <a:ext cx="547885" cy="534838"/>
          </a:xfrm>
          <a:prstGeom prst="diamond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бъект 2">
            <a:extLst>
              <a:ext uri="{FF2B5EF4-FFF2-40B4-BE49-F238E27FC236}">
                <a16:creationId xmlns:a16="http://schemas.microsoft.com/office/drawing/2014/main" id="{21151A5B-6396-4800-82DF-E5E17733FD70}"/>
              </a:ext>
            </a:extLst>
          </p:cNvPr>
          <p:cNvSpPr txBox="1">
            <a:spLocks/>
          </p:cNvSpPr>
          <p:nvPr/>
        </p:nvSpPr>
        <p:spPr>
          <a:xfrm>
            <a:off x="838200" y="4358257"/>
            <a:ext cx="5571931" cy="2378873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  </a:t>
            </a:r>
            <a:r>
              <a:rPr lang="ru-RU" sz="2000" b="1" dirty="0" smtClean="0">
                <a:solidFill>
                  <a:srgbClr val="C00000"/>
                </a:solidFill>
              </a:rPr>
              <a:t>Принято </a:t>
            </a:r>
            <a:r>
              <a:rPr lang="ru-RU" sz="2000" b="1" dirty="0">
                <a:solidFill>
                  <a:srgbClr val="C00000"/>
                </a:solidFill>
              </a:rPr>
              <a:t>выделять события: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Стартовое</a:t>
            </a:r>
            <a:r>
              <a:rPr lang="ru-RU" sz="2000" dirty="0">
                <a:solidFill>
                  <a:srgbClr val="0070C0"/>
                </a:solidFill>
              </a:rPr>
              <a:t> – точка начала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    бизнес-процесса</a:t>
            </a:r>
            <a:endParaRPr lang="ru-RU" sz="1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Промежуточное. </a:t>
            </a:r>
            <a:r>
              <a:rPr lang="ru-RU" sz="2000" dirty="0">
                <a:solidFill>
                  <a:srgbClr val="0070C0"/>
                </a:solidFill>
              </a:rPr>
              <a:t>Происходит между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    стартовым и конечным событиями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Конечное </a:t>
            </a:r>
          </a:p>
        </p:txBody>
      </p:sp>
      <p:sp>
        <p:nvSpPr>
          <p:cNvPr id="10" name="Объект 3">
            <a:extLst>
              <a:ext uri="{FF2B5EF4-FFF2-40B4-BE49-F238E27FC236}">
                <a16:creationId xmlns:a16="http://schemas.microsoft.com/office/drawing/2014/main" id="{817263BD-C501-4AA3-BB16-590F28AE55DA}"/>
              </a:ext>
            </a:extLst>
          </p:cNvPr>
          <p:cNvSpPr txBox="1">
            <a:spLocks/>
          </p:cNvSpPr>
          <p:nvPr/>
        </p:nvSpPr>
        <p:spPr>
          <a:xfrm>
            <a:off x="7019732" y="4358257"/>
            <a:ext cx="4923452" cy="2378874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b="1" dirty="0">
                <a:solidFill>
                  <a:srgbClr val="C00000"/>
                </a:solidFill>
              </a:rPr>
              <a:t>Иногда в кружок добавляют: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Знак часов </a:t>
            </a:r>
            <a:r>
              <a:rPr lang="ru-RU" sz="2000" dirty="0">
                <a:solidFill>
                  <a:srgbClr val="0070C0"/>
                </a:solidFill>
              </a:rPr>
              <a:t>– означает запуск или останов по времени</a:t>
            </a:r>
          </a:p>
          <a:p>
            <a:pPr marL="0" indent="0">
              <a:buNone/>
            </a:pP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Конверт</a:t>
            </a:r>
            <a:r>
              <a:rPr lang="ru-RU" sz="2000" dirty="0">
                <a:solidFill>
                  <a:srgbClr val="0070C0"/>
                </a:solidFill>
              </a:rPr>
              <a:t> – означает начало по сообщению или сообщение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    после завершения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0751978-8F47-4E6D-84C1-28094E5B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3937" y="5111652"/>
            <a:ext cx="561975" cy="49530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2420D57-81EA-4D49-AF4D-EAAC1AED3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4888" y="6203732"/>
            <a:ext cx="600075" cy="533400"/>
          </a:xfrm>
          <a:prstGeom prst="rect">
            <a:avLst/>
          </a:prstGeom>
        </p:spPr>
      </p:pic>
      <p:sp>
        <p:nvSpPr>
          <p:cNvPr id="13" name="Овал 12">
            <a:extLst>
              <a:ext uri="{FF2B5EF4-FFF2-40B4-BE49-F238E27FC236}">
                <a16:creationId xmlns:a16="http://schemas.microsoft.com/office/drawing/2014/main" id="{A3998F57-2B23-4264-82E3-ECAF70354F4E}"/>
              </a:ext>
            </a:extLst>
          </p:cNvPr>
          <p:cNvSpPr/>
          <p:nvPr/>
        </p:nvSpPr>
        <p:spPr>
          <a:xfrm flipH="1">
            <a:off x="5312295" y="4937144"/>
            <a:ext cx="420662" cy="42215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5B79A14-7D96-4648-8927-5D392EEC8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063" y="5612289"/>
            <a:ext cx="619125" cy="495300"/>
          </a:xfrm>
          <a:prstGeom prst="rect">
            <a:avLst/>
          </a:prstGeo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B85F31E4-E599-4F3D-95AA-A2DD5C6F9CB7}"/>
              </a:ext>
            </a:extLst>
          </p:cNvPr>
          <p:cNvSpPr/>
          <p:nvPr/>
        </p:nvSpPr>
        <p:spPr>
          <a:xfrm>
            <a:off x="5348521" y="6273230"/>
            <a:ext cx="378127" cy="380766"/>
          </a:xfrm>
          <a:prstGeom prst="ellipse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6814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80605" y="338385"/>
            <a:ext cx="53821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Логические операторы (1/2)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D7B2E-A660-491F-B21F-B2125F1D0281}"/>
              </a:ext>
            </a:extLst>
          </p:cNvPr>
          <p:cNvSpPr txBox="1"/>
          <p:nvPr/>
        </p:nvSpPr>
        <p:spPr>
          <a:xfrm>
            <a:off x="364966" y="1077417"/>
            <a:ext cx="9628094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/>
            <a:r>
              <a:rPr lang="ru-RU" altLang="ru-RU" sz="2000" b="1" dirty="0">
                <a:solidFill>
                  <a:srgbClr val="C00000"/>
                </a:solidFill>
              </a:rPr>
              <a:t>Логические операторы </a:t>
            </a:r>
            <a:r>
              <a:rPr lang="ru-RU" altLang="ru-RU" sz="2000" dirty="0">
                <a:solidFill>
                  <a:srgbClr val="0070C0"/>
                </a:solidFill>
              </a:rPr>
              <a:t>и</a:t>
            </a:r>
            <a:r>
              <a:rPr lang="ru-RU" altLang="ru-RU" sz="2000" dirty="0" smtClean="0">
                <a:solidFill>
                  <a:srgbClr val="0070C0"/>
                </a:solidFill>
              </a:rPr>
              <a:t>зображаются </a:t>
            </a:r>
            <a:r>
              <a:rPr lang="ru-RU" altLang="ru-RU" sz="2000" dirty="0">
                <a:solidFill>
                  <a:srgbClr val="0070C0"/>
                </a:solidFill>
              </a:rPr>
              <a:t>ромбами и представляют точки принятия решений в процессе. С помощью логических операторов организуется ветвление и синхронизация потоков управления в модели процесса.</a:t>
            </a:r>
          </a:p>
          <a:p>
            <a:pPr marL="0" lvl="1" indent="360000" algn="just" eaLnBrk="1" hangingPunct="1"/>
            <a:endParaRPr lang="ru-RU" altLang="ru-RU" sz="2000" dirty="0">
              <a:solidFill>
                <a:srgbClr val="0070C0"/>
              </a:solidFill>
            </a:endParaRPr>
          </a:p>
          <a:p>
            <a:pPr indent="360000" algn="just" eaLnBrk="1" hangingPunct="1"/>
            <a:r>
              <a:rPr lang="ru-RU" altLang="ru-RU" sz="2000" b="1" dirty="0" smtClean="0">
                <a:solidFill>
                  <a:srgbClr val="7030A0"/>
                </a:solidFill>
              </a:rPr>
              <a:t>Оператор </a:t>
            </a:r>
            <a:r>
              <a:rPr lang="ru-RU" altLang="ru-RU" sz="2000" b="1" dirty="0">
                <a:solidFill>
                  <a:srgbClr val="7030A0"/>
                </a:solidFill>
              </a:rPr>
              <a:t>исключающего ИЛИ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ru-RU" altLang="ru-RU" sz="2000" b="1" dirty="0">
                <a:solidFill>
                  <a:srgbClr val="7030A0"/>
                </a:solidFill>
              </a:rPr>
              <a:t>управляемый данными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endParaRPr lang="en-GB" altLang="ru-RU" sz="2000" dirty="0">
              <a:solidFill>
                <a:srgbClr val="7030A0"/>
              </a:solidFill>
            </a:endParaRPr>
          </a:p>
          <a:p>
            <a:pPr indent="360000" algn="just" eaLnBrk="1" hangingPunct="1"/>
            <a:r>
              <a:rPr lang="ru-RU" altLang="ru-RU" sz="2000" dirty="0">
                <a:solidFill>
                  <a:srgbClr val="0070C0"/>
                </a:solidFill>
              </a:rPr>
              <a:t>(data-based exclusive gateway) Если оператор используется для ветвления, то поток управления направляется лишь по одной исходящей ветви. Если оператор используется для синхронизации, то он ожидает завершения выполнения одной </a:t>
            </a:r>
            <a:endParaRPr lang="en-GB" altLang="ru-RU" sz="2000" dirty="0">
              <a:solidFill>
                <a:srgbClr val="0070C0"/>
              </a:solidFill>
            </a:endParaRPr>
          </a:p>
          <a:p>
            <a:pPr indent="360000" algn="just" eaLnBrk="1" hangingPunct="1"/>
            <a:r>
              <a:rPr lang="ru-RU" altLang="ru-RU" sz="2000" dirty="0">
                <a:solidFill>
                  <a:srgbClr val="0070C0"/>
                </a:solidFill>
              </a:rPr>
              <a:t>входящей ветви и активирует выходной поток.</a:t>
            </a:r>
            <a:endParaRPr lang="en-US" altLang="ru-RU" sz="2000" dirty="0">
              <a:solidFill>
                <a:srgbClr val="0070C0"/>
              </a:solidFill>
            </a:endParaRPr>
          </a:p>
          <a:p>
            <a:pPr indent="360000" algn="just" eaLnBrk="1" hangingPunct="1"/>
            <a:r>
              <a:rPr lang="ru-RU" altLang="ru-RU" sz="2000" b="1" dirty="0" smtClean="0">
                <a:solidFill>
                  <a:srgbClr val="7030A0"/>
                </a:solidFill>
              </a:rPr>
              <a:t>Оператор </a:t>
            </a:r>
            <a:r>
              <a:rPr lang="ru-RU" altLang="ru-RU" sz="2000" b="1" dirty="0">
                <a:solidFill>
                  <a:srgbClr val="7030A0"/>
                </a:solidFill>
              </a:rPr>
              <a:t>исключающего ИЛИ управляемый событиями </a:t>
            </a:r>
          </a:p>
          <a:p>
            <a:pPr indent="360000" algn="just" eaLnBrk="1" hangingPunct="1"/>
            <a:r>
              <a:rPr lang="ru-RU" altLang="ru-RU" sz="2000" dirty="0">
                <a:solidFill>
                  <a:srgbClr val="0070C0"/>
                </a:solidFill>
              </a:rPr>
              <a:t>(event-based exclusive gateway) направляет поток управления лишь по той исходящей ветви, на которой первой произошло событие. После оператора данного типа могут следовать только события или действия-обработчики сообщений.</a:t>
            </a:r>
            <a:endParaRPr lang="en-US" altLang="ru-RU" sz="2000" dirty="0">
              <a:solidFill>
                <a:srgbClr val="0070C0"/>
              </a:solidFill>
            </a:endParaRPr>
          </a:p>
          <a:p>
            <a:pPr indent="360000" algn="just" eaLnBrk="1" hangingPunct="1"/>
            <a:r>
              <a:rPr lang="ru-RU" altLang="ru-RU" sz="2000" b="1" dirty="0" smtClean="0">
                <a:solidFill>
                  <a:srgbClr val="7030A0"/>
                </a:solidFill>
              </a:rPr>
              <a:t>Оператор </a:t>
            </a:r>
            <a:r>
              <a:rPr lang="ru-RU" altLang="ru-RU" sz="2000" b="1" dirty="0">
                <a:solidFill>
                  <a:srgbClr val="7030A0"/>
                </a:solidFill>
              </a:rPr>
              <a:t>И</a:t>
            </a:r>
            <a:r>
              <a:rPr lang="ru-RU" altLang="ru-RU" sz="2000" dirty="0">
                <a:solidFill>
                  <a:srgbClr val="7030A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(parallel gateway), использующийся для ветвления, разделяет один поток управления на несколько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параллельных. При этом все исходящие ветви активируются одновременно. Если оператор используется для синхронизации, то он ожидает завершения выполнения всех входящих ветвей и лишь затем активирует выходной поток.</a:t>
            </a:r>
          </a:p>
          <a:p>
            <a:pPr indent="360000" eaLnBrk="1" hangingPunct="1"/>
            <a:endParaRPr lang="ru-RU" altLang="ru-RU" sz="20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EC6513-2EDC-49C6-887E-6BDF4B7F0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9426" y="2476937"/>
            <a:ext cx="800100" cy="68580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4DE3ED4-2FD6-45E1-917C-478D5D695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5151" y="3971834"/>
            <a:ext cx="800100" cy="7059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FA693F-0B4B-4102-913E-C7B5D94B1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0876" y="5215438"/>
            <a:ext cx="6286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290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353805" y="582492"/>
            <a:ext cx="575204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Логические операторы (</a:t>
            </a:r>
            <a:r>
              <a:rPr lang="en-US" altLang="ru-RU" sz="3200" b="1" dirty="0">
                <a:solidFill>
                  <a:srgbClr val="C00000"/>
                </a:solidFill>
              </a:rPr>
              <a:t>2</a:t>
            </a:r>
            <a:r>
              <a:rPr lang="ru-RU" altLang="ru-RU" sz="3200" b="1" dirty="0">
                <a:solidFill>
                  <a:srgbClr val="C00000"/>
                </a:solidFill>
              </a:rPr>
              <a:t>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0500CB-1FBE-4A42-A0E6-3A4F1D667884}"/>
              </a:ext>
            </a:extLst>
          </p:cNvPr>
          <p:cNvSpPr txBox="1"/>
          <p:nvPr/>
        </p:nvSpPr>
        <p:spPr>
          <a:xfrm>
            <a:off x="966336" y="2141605"/>
            <a:ext cx="81526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1800" dirty="0">
                <a:solidFill>
                  <a:srgbClr val="7030A0"/>
                </a:solidFill>
              </a:rPr>
              <a:t> </a:t>
            </a:r>
            <a:r>
              <a:rPr lang="ru-RU" altLang="ru-RU" sz="1800" b="1" dirty="0">
                <a:solidFill>
                  <a:srgbClr val="7030A0"/>
                </a:solidFill>
              </a:rPr>
              <a:t>Оператор включающего ИЛИ</a:t>
            </a:r>
            <a:r>
              <a:rPr lang="ru-RU" altLang="ru-RU" sz="1800" dirty="0">
                <a:solidFill>
                  <a:srgbClr val="7030A0"/>
                </a:solidFill>
              </a:rPr>
              <a:t> (</a:t>
            </a:r>
            <a:r>
              <a:rPr lang="ru-RU" altLang="ru-RU" sz="1800" dirty="0" err="1">
                <a:solidFill>
                  <a:srgbClr val="7030A0"/>
                </a:solidFill>
              </a:rPr>
              <a:t>inclusive</a:t>
            </a:r>
            <a:r>
              <a:rPr lang="ru-RU" altLang="ru-RU" sz="1800" dirty="0">
                <a:solidFill>
                  <a:srgbClr val="7030A0"/>
                </a:solidFill>
              </a:rPr>
              <a:t> gateway) </a:t>
            </a:r>
            <a:r>
              <a:rPr lang="ru-RU" altLang="ru-RU" sz="1800" dirty="0">
                <a:solidFill>
                  <a:srgbClr val="0070C0"/>
                </a:solidFill>
              </a:rPr>
              <a:t>активирует одну</a:t>
            </a:r>
            <a:r>
              <a:rPr lang="en-US" altLang="ru-RU" sz="1800" dirty="0">
                <a:solidFill>
                  <a:srgbClr val="0070C0"/>
                </a:solidFill>
              </a:rPr>
              <a:t> </a:t>
            </a:r>
            <a:r>
              <a:rPr lang="ru-RU" altLang="ru-RU" sz="1800" dirty="0">
                <a:solidFill>
                  <a:srgbClr val="0070C0"/>
                </a:solidFill>
              </a:rPr>
              <a:t> или более исходящих ветвей, в случае, когда осуществляется ветвление. Если оператор используется для синхронизации, то он ожидает завершения выполнения одной входящей ветви и активирует выходной поток.</a:t>
            </a:r>
            <a:endParaRPr lang="en-US" altLang="ru-RU" sz="1800" dirty="0">
              <a:solidFill>
                <a:srgbClr val="0070C0"/>
              </a:solidFill>
            </a:endParaRPr>
          </a:p>
          <a:p>
            <a:pPr eaLnBrk="1" hangingPunct="1"/>
            <a:endParaRPr lang="ru-RU" altLang="ru-RU" sz="1800" dirty="0">
              <a:solidFill>
                <a:srgbClr val="0070C0"/>
              </a:solidFill>
            </a:endParaRPr>
          </a:p>
          <a:p>
            <a:pPr eaLnBrk="1" hangingPunct="1"/>
            <a:r>
              <a:rPr lang="ru-RU" altLang="ru-RU" sz="1800" b="1" dirty="0" smtClean="0">
                <a:solidFill>
                  <a:srgbClr val="7030A0"/>
                </a:solidFill>
              </a:rPr>
              <a:t>Сложный </a:t>
            </a:r>
            <a:r>
              <a:rPr lang="ru-RU" altLang="ru-RU" sz="1800" b="1" dirty="0">
                <a:solidFill>
                  <a:srgbClr val="7030A0"/>
                </a:solidFill>
              </a:rPr>
              <a:t>оператор</a:t>
            </a:r>
            <a:r>
              <a:rPr lang="ru-RU" altLang="ru-RU" sz="1800" dirty="0">
                <a:solidFill>
                  <a:srgbClr val="7030A0"/>
                </a:solidFill>
              </a:rPr>
              <a:t> (</a:t>
            </a:r>
            <a:r>
              <a:rPr lang="ru-RU" altLang="ru-RU" sz="1800" dirty="0" err="1">
                <a:solidFill>
                  <a:srgbClr val="7030A0"/>
                </a:solidFill>
              </a:rPr>
              <a:t>complex</a:t>
            </a:r>
            <a:r>
              <a:rPr lang="ru-RU" altLang="ru-RU" sz="1800" dirty="0">
                <a:solidFill>
                  <a:srgbClr val="7030A0"/>
                </a:solidFill>
              </a:rPr>
              <a:t> gateway) </a:t>
            </a:r>
            <a:r>
              <a:rPr lang="ru-RU" altLang="ru-RU" sz="1800" dirty="0">
                <a:solidFill>
                  <a:srgbClr val="0070C0"/>
                </a:solidFill>
              </a:rPr>
              <a:t>имеет несколько условий, </a:t>
            </a:r>
            <a:endParaRPr lang="en-GB" altLang="ru-RU" sz="1800" dirty="0">
              <a:solidFill>
                <a:srgbClr val="0070C0"/>
              </a:solidFill>
            </a:endParaRPr>
          </a:p>
          <a:p>
            <a:pPr eaLnBrk="1" hangingPunct="1"/>
            <a:r>
              <a:rPr lang="ru-RU" altLang="ru-RU" sz="1800" dirty="0">
                <a:solidFill>
                  <a:srgbClr val="0070C0"/>
                </a:solidFill>
              </a:rPr>
              <a:t>в зависимости от выполнения которых активируются исходящие ветви. Оператор затрудняет понимание диаграммы, так как условия, определяющие семантику оператора, графически не выражены на диаграмме. Вследствие этого использование оператора нежелательно.</a:t>
            </a:r>
          </a:p>
          <a:p>
            <a:pPr eaLnBrk="1" hangingPunct="1"/>
            <a:endParaRPr lang="ru-RU" altLang="ru-RU" sz="1800" dirty="0">
              <a:solidFill>
                <a:srgbClr val="0070C0"/>
              </a:solidFill>
            </a:endParaRPr>
          </a:p>
          <a:p>
            <a:pPr eaLnBrk="1" hangingPunct="1"/>
            <a:r>
              <a:rPr lang="ru-RU" altLang="ru-RU" sz="1800" b="1" dirty="0" smtClean="0">
                <a:solidFill>
                  <a:srgbClr val="7030A0"/>
                </a:solidFill>
              </a:rPr>
              <a:t>Оператор </a:t>
            </a:r>
            <a:r>
              <a:rPr lang="ru-RU" altLang="ru-RU" sz="1800" b="1" dirty="0">
                <a:solidFill>
                  <a:srgbClr val="7030A0"/>
                </a:solidFill>
              </a:rPr>
              <a:t>И событийный. </a:t>
            </a:r>
            <a:r>
              <a:rPr lang="ru-RU" altLang="ru-RU" sz="1800" dirty="0">
                <a:solidFill>
                  <a:srgbClr val="0070C0"/>
                </a:solidFill>
              </a:rPr>
              <a:t>Наступление всех последующих событий создаёт экземпляр процесса.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0089C1D-33EE-45FC-B662-F0C800186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474" y="2262506"/>
            <a:ext cx="638175" cy="5524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B6C5301-FF78-47B8-A302-71C7281FB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3624" y="3721564"/>
            <a:ext cx="581025" cy="533400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21CF638B-EDFD-47B6-8E87-45AACA33E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7750" y="4987008"/>
            <a:ext cx="59055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981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56558" y="0"/>
            <a:ext cx="948750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Пример на использование шлюзов(Gateways)</a:t>
            </a:r>
            <a:br>
              <a:rPr lang="ru-RU" sz="3200" b="1" dirty="0">
                <a:solidFill>
                  <a:srgbClr val="C00000"/>
                </a:solidFill>
              </a:rPr>
            </a:b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F670ECB-846A-4AAF-AA54-2E1137A52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95" y="603971"/>
            <a:ext cx="12002610" cy="59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11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056657" y="131967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altLang="ru-RU" sz="3200" b="1" dirty="0">
                <a:solidFill>
                  <a:srgbClr val="C00000"/>
                </a:solidFill>
              </a:rPr>
              <a:t>Соединяющие объекты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Picture 3" descr="400px-BPMN_SequenceFlow">
            <a:hlinkClick r:id="rId3"/>
            <a:extLst>
              <a:ext uri="{FF2B5EF4-FFF2-40B4-BE49-F238E27FC236}">
                <a16:creationId xmlns:a16="http://schemas.microsoft.com/office/drawing/2014/main" id="{4917554C-990C-47FA-8409-C0714010E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718" y="994883"/>
            <a:ext cx="5982399" cy="113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 descr="BPMN_MessageFlow">
            <a:hlinkClick r:id="rId5"/>
            <a:extLst>
              <a:ext uri="{FF2B5EF4-FFF2-40B4-BE49-F238E27FC236}">
                <a16:creationId xmlns:a16="http://schemas.microsoft.com/office/drawing/2014/main" id="{3DF6E834-0BE3-4233-8BC2-2826EF997C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857" y="2187356"/>
            <a:ext cx="2771775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400px-BPMN_Associations">
            <a:hlinkClick r:id="rId7"/>
            <a:extLst>
              <a:ext uri="{FF2B5EF4-FFF2-40B4-BE49-F238E27FC236}">
                <a16:creationId xmlns:a16="http://schemas.microsoft.com/office/drawing/2014/main" id="{3F8B98B1-7BC8-4EBD-AE54-9F455DF1E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284" y="2579161"/>
            <a:ext cx="6741268" cy="1345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08E2AF-BCB7-4F77-81B6-4E18AB3D272F}"/>
              </a:ext>
            </a:extLst>
          </p:cNvPr>
          <p:cNvSpPr txBox="1"/>
          <p:nvPr/>
        </p:nvSpPr>
        <p:spPr>
          <a:xfrm>
            <a:off x="1438013" y="4174696"/>
            <a:ext cx="962809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Существует три вида соединяющих</a:t>
            </a:r>
            <a:r>
              <a:rPr lang="en-US" altLang="ru-RU" sz="1800" dirty="0">
                <a:solidFill>
                  <a:srgbClr val="0070C0"/>
                </a:solidFill>
                <a:latin typeface="+mn-lt"/>
              </a:rPr>
              <a:t> 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объектов: </a:t>
            </a:r>
            <a:r>
              <a:rPr lang="ru-RU" altLang="ru-RU" sz="1800" b="1" dirty="0">
                <a:solidFill>
                  <a:srgbClr val="C00000"/>
                </a:solidFill>
                <a:latin typeface="+mn-lt"/>
              </a:rPr>
              <a:t>потоки управления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, </a:t>
            </a:r>
            <a:r>
              <a:rPr lang="ru-RU" altLang="ru-RU" sz="1800" b="1" dirty="0">
                <a:solidFill>
                  <a:srgbClr val="C00000"/>
                </a:solidFill>
                <a:latin typeface="+mn-lt"/>
              </a:rPr>
              <a:t>потоки сообщений </a:t>
            </a:r>
          </a:p>
          <a:p>
            <a:pPr eaLnBrk="1" hangingPunct="1"/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и </a:t>
            </a:r>
            <a:r>
              <a:rPr lang="ru-RU" altLang="ru-RU" sz="1800" b="1" dirty="0">
                <a:solidFill>
                  <a:srgbClr val="C00000"/>
                </a:solidFill>
                <a:latin typeface="+mn-lt"/>
              </a:rPr>
              <a:t>ассоциации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. </a:t>
            </a:r>
            <a:endParaRPr lang="en-US" altLang="ru-RU" sz="1800" dirty="0">
              <a:solidFill>
                <a:srgbClr val="0070C0"/>
              </a:solidFill>
              <a:latin typeface="+mn-lt"/>
            </a:endParaRPr>
          </a:p>
          <a:p>
            <a:pPr eaLnBrk="1" hangingPunct="1"/>
            <a:r>
              <a:rPr lang="ru-RU" altLang="ru-RU" sz="1800" b="1" dirty="0" smtClean="0">
                <a:solidFill>
                  <a:srgbClr val="7030A0"/>
                </a:solidFill>
                <a:latin typeface="+mn-lt"/>
              </a:rPr>
              <a:t>Поток </a:t>
            </a:r>
            <a:r>
              <a:rPr lang="ru-RU" altLang="ru-RU" sz="1800" b="1" dirty="0">
                <a:solidFill>
                  <a:srgbClr val="7030A0"/>
                </a:solidFill>
                <a:latin typeface="+mn-lt"/>
              </a:rPr>
              <a:t>управления 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задаёт порядок выполнения действий. Если линия потока управления </a:t>
            </a:r>
          </a:p>
          <a:p>
            <a:pPr eaLnBrk="1" hangingPunct="1"/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перечеркнута диагональной чертой со стороны узла из которого она исходит, то она </a:t>
            </a:r>
          </a:p>
          <a:p>
            <a:pPr eaLnBrk="1" hangingPunct="1"/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обозначает поток, выполняемый по умолчанию.</a:t>
            </a:r>
            <a:endParaRPr lang="en-US" altLang="ru-RU" sz="1800" dirty="0">
              <a:solidFill>
                <a:srgbClr val="0070C0"/>
              </a:solidFill>
              <a:latin typeface="+mn-lt"/>
            </a:endParaRPr>
          </a:p>
          <a:p>
            <a:pPr eaLnBrk="1" hangingPunct="1"/>
            <a:r>
              <a:rPr lang="ru-RU" altLang="ru-RU" sz="1800" b="1" dirty="0" smtClean="0">
                <a:solidFill>
                  <a:srgbClr val="7030A0"/>
                </a:solidFill>
                <a:latin typeface="+mn-lt"/>
              </a:rPr>
              <a:t>Поток </a:t>
            </a:r>
            <a:r>
              <a:rPr lang="ru-RU" altLang="ru-RU" sz="1800" b="1" dirty="0">
                <a:solidFill>
                  <a:srgbClr val="7030A0"/>
                </a:solidFill>
                <a:latin typeface="+mn-lt"/>
              </a:rPr>
              <a:t>сообщений</a:t>
            </a:r>
            <a:r>
              <a:rPr lang="en-US" altLang="ru-RU" sz="1800" b="1" dirty="0">
                <a:solidFill>
                  <a:srgbClr val="7030A0"/>
                </a:solidFill>
                <a:latin typeface="+mn-lt"/>
              </a:rPr>
              <a:t> 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изображается штриховой линией, оканчивающейся открытой стрелкой. </a:t>
            </a:r>
          </a:p>
          <a:p>
            <a:pPr eaLnBrk="1" hangingPunct="1"/>
            <a:r>
              <a:rPr lang="ru-RU" altLang="ru-RU" sz="1800" b="1" dirty="0" smtClean="0">
                <a:solidFill>
                  <a:srgbClr val="7030A0"/>
                </a:solidFill>
                <a:latin typeface="+mn-lt"/>
              </a:rPr>
              <a:t>Ассоциации</a:t>
            </a:r>
            <a:r>
              <a:rPr lang="en-US" altLang="ru-RU" sz="1800" dirty="0" smtClean="0">
                <a:solidFill>
                  <a:srgbClr val="0070C0"/>
                </a:solidFill>
                <a:latin typeface="+mn-lt"/>
              </a:rPr>
              <a:t> </a:t>
            </a:r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изображаются пунктирной линией, заканчивающейся стрелкой. Они соединяют </a:t>
            </a:r>
          </a:p>
          <a:p>
            <a:pPr eaLnBrk="1" hangingPunct="1"/>
            <a:r>
              <a:rPr lang="ru-RU" altLang="ru-RU" sz="1800" dirty="0">
                <a:solidFill>
                  <a:srgbClr val="0070C0"/>
                </a:solidFill>
                <a:latin typeface="+mn-lt"/>
              </a:rPr>
              <a:t>артефакты, данные или аннотации с объектами потока управления.</a:t>
            </a:r>
          </a:p>
        </p:txBody>
      </p:sp>
    </p:spTree>
    <p:extLst>
      <p:ext uri="{BB962C8B-B14F-4D97-AF65-F5344CB8AC3E}">
        <p14:creationId xmlns:p14="http://schemas.microsoft.com/office/powerpoint/2010/main" val="412046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67375" y="1042593"/>
            <a:ext cx="6501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Четыре типа диаграмм </a:t>
            </a:r>
            <a:r>
              <a:rPr lang="en-US" sz="3200" b="1" dirty="0">
                <a:solidFill>
                  <a:srgbClr val="C00000"/>
                </a:solidFill>
              </a:rPr>
              <a:t>BPMN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E42CE-ED13-4A58-90B1-499C729F9B1A}"/>
              </a:ext>
            </a:extLst>
          </p:cNvPr>
          <p:cNvSpPr txBox="1"/>
          <p:nvPr/>
        </p:nvSpPr>
        <p:spPr>
          <a:xfrm>
            <a:off x="922175" y="1610817"/>
            <a:ext cx="10347649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0070C0"/>
                </a:solidFill>
              </a:rPr>
              <a:t>Существует четыре типа диаграмм </a:t>
            </a:r>
            <a:r>
              <a:rPr lang="en-US" sz="1800" b="1" dirty="0">
                <a:solidFill>
                  <a:srgbClr val="0070C0"/>
                </a:solidFill>
              </a:rPr>
              <a:t>BPMN: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7030A0"/>
                </a:solidFill>
              </a:rPr>
              <a:t>Процесс </a:t>
            </a:r>
            <a:r>
              <a:rPr lang="en-US" sz="1800" dirty="0">
                <a:solidFill>
                  <a:srgbClr val="7030A0"/>
                </a:solidFill>
              </a:rPr>
              <a:t>(Process Diagramm)</a:t>
            </a:r>
            <a:endParaRPr lang="ru-RU" sz="18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7030A0"/>
                </a:solidFill>
              </a:rPr>
              <a:t>Взаимодействие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(Collaboration Diagramm)</a:t>
            </a:r>
            <a:endParaRPr lang="ru-RU" sz="18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7030A0"/>
                </a:solidFill>
              </a:rPr>
              <a:t>Хореография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(Choreography Diagramm)</a:t>
            </a:r>
            <a:endParaRPr lang="ru-RU" sz="1800" dirty="0">
              <a:solidFill>
                <a:srgbClr val="7030A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7030A0"/>
                </a:solidFill>
              </a:rPr>
              <a:t>Диалог</a:t>
            </a:r>
            <a:r>
              <a:rPr lang="en-US" sz="1800" b="1" dirty="0">
                <a:solidFill>
                  <a:srgbClr val="7030A0"/>
                </a:solidFill>
              </a:rPr>
              <a:t> </a:t>
            </a:r>
            <a:r>
              <a:rPr lang="en-US" sz="1800" dirty="0">
                <a:solidFill>
                  <a:srgbClr val="7030A0"/>
                </a:solidFill>
              </a:rPr>
              <a:t>(Conversation Diagramm)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</a:t>
            </a:r>
            <a:r>
              <a:rPr lang="ru-RU" sz="1800" i="1" dirty="0">
                <a:solidFill>
                  <a:srgbClr val="0070C0"/>
                </a:solidFill>
              </a:rPr>
              <a:t>Первые три типа основные</a:t>
            </a:r>
            <a:r>
              <a:rPr lang="ru-RU" sz="1800" dirty="0">
                <a:solidFill>
                  <a:srgbClr val="0070C0"/>
                </a:solidFill>
              </a:rPr>
              <a:t>, а четвертый вид – </a:t>
            </a:r>
            <a:r>
              <a:rPr lang="ru-RU" sz="1800" dirty="0">
                <a:solidFill>
                  <a:srgbClr val="7030A0"/>
                </a:solidFill>
              </a:rPr>
              <a:t>«Диалог» </a:t>
            </a:r>
            <a:r>
              <a:rPr lang="ru-RU" sz="1800" dirty="0">
                <a:solidFill>
                  <a:srgbClr val="0070C0"/>
                </a:solidFill>
              </a:rPr>
              <a:t>появился в </a:t>
            </a:r>
            <a:r>
              <a:rPr lang="ru-RU" sz="1800" b="1" dirty="0">
                <a:solidFill>
                  <a:srgbClr val="0070C0"/>
                </a:solidFill>
              </a:rPr>
              <a:t>BPMN 2.0</a:t>
            </a:r>
            <a:r>
              <a:rPr lang="ru-RU" sz="1800" dirty="0">
                <a:solidFill>
                  <a:srgbClr val="0070C0"/>
                </a:solidFill>
              </a:rPr>
              <a:t>. Чаще всего используют диаграммы </a:t>
            </a:r>
            <a:r>
              <a:rPr lang="ru-RU" sz="1800" dirty="0">
                <a:solidFill>
                  <a:srgbClr val="7030A0"/>
                </a:solidFill>
              </a:rPr>
              <a:t>«Процесс» </a:t>
            </a:r>
            <a:r>
              <a:rPr lang="ru-RU" sz="1800" dirty="0">
                <a:solidFill>
                  <a:srgbClr val="0070C0"/>
                </a:solidFill>
              </a:rPr>
              <a:t>и </a:t>
            </a:r>
            <a:r>
              <a:rPr lang="ru-RU" sz="1800" dirty="0">
                <a:solidFill>
                  <a:srgbClr val="7030A0"/>
                </a:solidFill>
              </a:rPr>
              <a:t>«Взаимодействие»</a:t>
            </a:r>
            <a:r>
              <a:rPr lang="ru-RU" sz="1800" dirty="0">
                <a:solidFill>
                  <a:srgbClr val="0070C0"/>
                </a:solidFill>
              </a:rPr>
              <a:t>. Назначение всех видов диаграмм: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0070C0"/>
                </a:solidFill>
              </a:rPr>
              <a:t> Диаграммы типа </a:t>
            </a:r>
            <a:r>
              <a:rPr lang="en-US" sz="1800" b="1" dirty="0">
                <a:solidFill>
                  <a:srgbClr val="7030A0"/>
                </a:solidFill>
              </a:rPr>
              <a:t>“</a:t>
            </a:r>
            <a:r>
              <a:rPr lang="ru-RU" sz="1800" b="1" dirty="0">
                <a:solidFill>
                  <a:srgbClr val="7030A0"/>
                </a:solidFill>
              </a:rPr>
              <a:t>Процесс</a:t>
            </a:r>
            <a:r>
              <a:rPr lang="en-US" sz="1800" b="1" dirty="0">
                <a:solidFill>
                  <a:srgbClr val="7030A0"/>
                </a:solidFill>
              </a:rPr>
              <a:t>”</a:t>
            </a:r>
            <a:r>
              <a:rPr lang="en-US" sz="1800" b="1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рассмотрены нами ранее. </a:t>
            </a:r>
            <a:r>
              <a:rPr lang="ru-RU" sz="1800" i="1" dirty="0">
                <a:solidFill>
                  <a:srgbClr val="0070C0"/>
                </a:solidFill>
              </a:rPr>
              <a:t>Они описывают </a:t>
            </a:r>
            <a:r>
              <a:rPr lang="ru-RU" sz="1800" b="1" i="1" dirty="0">
                <a:solidFill>
                  <a:srgbClr val="0070C0"/>
                </a:solidFill>
              </a:rPr>
              <a:t>бизнес-процесс </a:t>
            </a:r>
            <a:r>
              <a:rPr lang="ru-RU" sz="1800" i="1" dirty="0">
                <a:solidFill>
                  <a:srgbClr val="0070C0"/>
                </a:solidFill>
              </a:rPr>
              <a:t>в виде потока задач</a:t>
            </a:r>
            <a:r>
              <a:rPr lang="ru-RU" sz="1800" dirty="0">
                <a:solidFill>
                  <a:srgbClr val="0070C0"/>
                </a:solidFill>
              </a:rPr>
              <a:t>, условий и событий.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0070C0"/>
                </a:solidFill>
              </a:rPr>
              <a:t>Диаграммы типа </a:t>
            </a:r>
            <a:r>
              <a:rPr lang="en-US" sz="1800" b="1" dirty="0">
                <a:solidFill>
                  <a:srgbClr val="7030A0"/>
                </a:solidFill>
              </a:rPr>
              <a:t>“</a:t>
            </a:r>
            <a:r>
              <a:rPr lang="ru-RU" sz="1800" b="1" dirty="0">
                <a:solidFill>
                  <a:srgbClr val="7030A0"/>
                </a:solidFill>
              </a:rPr>
              <a:t>Взаимодействие</a:t>
            </a:r>
            <a:r>
              <a:rPr lang="en-US" sz="1800" b="1" dirty="0">
                <a:solidFill>
                  <a:srgbClr val="7030A0"/>
                </a:solidFill>
              </a:rPr>
              <a:t>” </a:t>
            </a:r>
            <a:r>
              <a:rPr lang="ru-RU" sz="1800" i="1" dirty="0">
                <a:solidFill>
                  <a:srgbClr val="0070C0"/>
                </a:solidFill>
              </a:rPr>
              <a:t>моделируют взаимодействие между двумя или более бизнес-процессами</a:t>
            </a:r>
            <a:r>
              <a:rPr lang="ru-RU" sz="1800" dirty="0">
                <a:solidFill>
                  <a:srgbClr val="0070C0"/>
                </a:solidFill>
              </a:rPr>
              <a:t>. Графически взаимодействия процессов используют потоки сообщений (message flow). Пример такой диаграммы на следующем слайде.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0070C0"/>
                </a:solidFill>
              </a:rPr>
              <a:t>Диаграммы </a:t>
            </a:r>
            <a:r>
              <a:rPr lang="en-US" b="1" dirty="0" smtClean="0">
                <a:solidFill>
                  <a:srgbClr val="7030A0"/>
                </a:solidFill>
              </a:rPr>
              <a:t>“</a:t>
            </a:r>
            <a:r>
              <a:rPr lang="ru-RU" sz="1800" b="1" dirty="0" smtClean="0">
                <a:solidFill>
                  <a:srgbClr val="7030A0"/>
                </a:solidFill>
              </a:rPr>
              <a:t>хореографии</a:t>
            </a:r>
            <a:r>
              <a:rPr lang="en-US" sz="1800" b="1" dirty="0" smtClean="0">
                <a:solidFill>
                  <a:srgbClr val="7030A0"/>
                </a:solidFill>
              </a:rPr>
              <a:t>”</a:t>
            </a:r>
            <a:r>
              <a:rPr lang="ru-RU" sz="1800" b="1" dirty="0" smtClean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описывают поток взаимодействий участников при выполнении бизнес-процессов.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b="1" dirty="0">
                <a:solidFill>
                  <a:srgbClr val="0070C0"/>
                </a:solidFill>
              </a:rPr>
              <a:t>Диаграмма </a:t>
            </a:r>
            <a:r>
              <a:rPr lang="en-US" sz="1800" b="1" dirty="0">
                <a:solidFill>
                  <a:srgbClr val="7030A0"/>
                </a:solidFill>
              </a:rPr>
              <a:t>“</a:t>
            </a:r>
            <a:r>
              <a:rPr lang="ru-RU" sz="1800" b="1" dirty="0">
                <a:solidFill>
                  <a:srgbClr val="7030A0"/>
                </a:solidFill>
              </a:rPr>
              <a:t>Диалог</a:t>
            </a:r>
            <a:r>
              <a:rPr lang="en-US" sz="1800" b="1" dirty="0">
                <a:solidFill>
                  <a:srgbClr val="7030A0"/>
                </a:solidFill>
              </a:rPr>
              <a:t>”</a:t>
            </a:r>
            <a:r>
              <a:rPr lang="ru-RU" sz="1800" b="1" dirty="0">
                <a:solidFill>
                  <a:srgbClr val="7030A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еще один вариант диаграммы для визуализации </a:t>
            </a:r>
            <a:r>
              <a:rPr lang="ru-RU" sz="1800" b="1" dirty="0">
                <a:solidFill>
                  <a:srgbClr val="0070C0"/>
                </a:solidFill>
              </a:rPr>
              <a:t>взаимодействий бизнес-процессов BPMN</a:t>
            </a:r>
            <a:r>
              <a:rPr lang="ru-RU" sz="1800" dirty="0">
                <a:solidFill>
                  <a:srgbClr val="0070C0"/>
                </a:solidFill>
              </a:rPr>
              <a:t> и их участников. Диаграмма "Диалог" описывает процессный ландшафт и взаимодействия верхнего уровня между вовлеченными сторонами. </a:t>
            </a:r>
          </a:p>
        </p:txBody>
      </p:sp>
    </p:spTree>
    <p:extLst>
      <p:ext uri="{BB962C8B-B14F-4D97-AF65-F5344CB8AC3E}">
        <p14:creationId xmlns:p14="http://schemas.microsoft.com/office/powerpoint/2010/main" val="2295146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0" y="0"/>
            <a:ext cx="84496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altLang="ru-RU" sz="3200" b="1" dirty="0">
                <a:solidFill>
                  <a:srgbClr val="C00000"/>
                </a:solidFill>
              </a:rPr>
              <a:t>Взаимодействие бизнес-процессов в нотации BPMN 1.1: Обработка запроса о товарах 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Picture 5" descr="Файл:Quotation BPMN Example.png">
            <a:extLst>
              <a:ext uri="{FF2B5EF4-FFF2-40B4-BE49-F238E27FC236}">
                <a16:creationId xmlns:a16="http://schemas.microsoft.com/office/drawing/2014/main" id="{CA26577B-A798-475E-A6FD-D63C586FF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99" y="1193949"/>
            <a:ext cx="11381834" cy="5375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520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>
            <a:extLst>
              <a:ext uri="{FF2B5EF4-FFF2-40B4-BE49-F238E27FC236}">
                <a16:creationId xmlns:a16="http://schemas.microsoft.com/office/drawing/2014/main" id="{C0548803-402D-424E-92C5-8E3A8B7B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126966">
            <a:off x="1882112" y="3193589"/>
            <a:ext cx="7985187" cy="352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51760" y="0"/>
            <a:ext cx="67723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Оркестровка и хореография</a:t>
            </a:r>
            <a:r>
              <a:rPr lang="en-GB" altLang="ru-RU" sz="3200" b="1" dirty="0">
                <a:solidFill>
                  <a:srgbClr val="C00000"/>
                </a:solidFill>
              </a:rPr>
              <a:t> (1/2)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0CBD8C-1353-44A6-9092-1F0995A25F30}"/>
              </a:ext>
            </a:extLst>
          </p:cNvPr>
          <p:cNvSpPr txBox="1"/>
          <p:nvPr/>
        </p:nvSpPr>
        <p:spPr>
          <a:xfrm>
            <a:off x="456872" y="806245"/>
            <a:ext cx="11221617" cy="2535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800" dirty="0">
                <a:solidFill>
                  <a:srgbClr val="7030A0"/>
                </a:solidFill>
              </a:rPr>
              <a:t> </a:t>
            </a:r>
            <a:r>
              <a:rPr lang="ru-RU" altLang="ru-RU" sz="1800" b="1" dirty="0">
                <a:solidFill>
                  <a:srgbClr val="7030A0"/>
                </a:solidFill>
              </a:rPr>
              <a:t>Оркестровка</a:t>
            </a:r>
            <a:r>
              <a:rPr lang="ru-RU" altLang="ru-RU" sz="1800" dirty="0">
                <a:solidFill>
                  <a:srgbClr val="7030A0"/>
                </a:solidFill>
              </a:rPr>
              <a:t> - </a:t>
            </a:r>
            <a:r>
              <a:rPr lang="ru-RU" altLang="ru-RU" sz="1800" i="1" dirty="0">
                <a:solidFill>
                  <a:srgbClr val="0070C0"/>
                </a:solidFill>
              </a:rPr>
              <a:t>это описание внутреннего бизнес-процесса в виде потока 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800" i="1" dirty="0">
                <a:solidFill>
                  <a:srgbClr val="0070C0"/>
                </a:solidFill>
              </a:rPr>
              <a:t>взаимодействия между внутренними и внешними для организации веб-сервисами</a:t>
            </a:r>
            <a:r>
              <a:rPr lang="ru-RU" altLang="ru-RU" sz="1800" dirty="0">
                <a:solidFill>
                  <a:srgbClr val="0070C0"/>
                </a:solidFill>
              </a:rPr>
              <a:t>. </a:t>
            </a:r>
            <a:r>
              <a:rPr lang="ru-RU" altLang="ru-RU" sz="1800" b="1" dirty="0">
                <a:solidFill>
                  <a:srgbClr val="0070C0"/>
                </a:solidFill>
              </a:rPr>
              <a:t>Точка зрения </a:t>
            </a:r>
            <a:r>
              <a:rPr lang="ru-RU" altLang="ru-RU" sz="1800" dirty="0">
                <a:solidFill>
                  <a:srgbClr val="0070C0"/>
                </a:solidFill>
              </a:rPr>
              <a:t>на этот процесс – </a:t>
            </a:r>
            <a:r>
              <a:rPr lang="ru-RU" altLang="ru-RU" sz="1800" i="1" dirty="0">
                <a:solidFill>
                  <a:srgbClr val="0070C0"/>
                </a:solidFill>
              </a:rPr>
              <a:t>чисто внутренняя</a:t>
            </a:r>
            <a:r>
              <a:rPr lang="ru-RU" altLang="ru-RU" sz="1800" dirty="0">
                <a:solidFill>
                  <a:srgbClr val="0070C0"/>
                </a:solidFill>
              </a:rPr>
              <a:t>, например, со стороны руководства, то есть владельца бизнес-процесса.</a:t>
            </a:r>
            <a:br>
              <a:rPr lang="ru-RU" altLang="ru-RU" sz="1800" dirty="0">
                <a:solidFill>
                  <a:srgbClr val="0070C0"/>
                </a:solidFill>
              </a:rPr>
            </a:br>
            <a:r>
              <a:rPr lang="ru-RU" altLang="ru-RU" sz="1800" dirty="0">
                <a:solidFill>
                  <a:srgbClr val="0070C0"/>
                </a:solidFill>
              </a:rPr>
              <a:t>Исполнение оркестровки предполагает наличие центрального координатора, который вызывает веб-сервисы. Веб-сервисы в этом случае "не знают", что они участвуют в более глобальном </a:t>
            </a:r>
            <a:r>
              <a:rPr lang="ru-RU" altLang="ru-RU" sz="1800" dirty="0" smtClean="0">
                <a:solidFill>
                  <a:srgbClr val="0070C0"/>
                </a:solidFill>
              </a:rPr>
              <a:t>бизнес-процессе. Аналог </a:t>
            </a:r>
            <a:r>
              <a:rPr lang="ru-RU" altLang="ru-RU" sz="1800" dirty="0">
                <a:solidFill>
                  <a:srgbClr val="0070C0"/>
                </a:solidFill>
              </a:rPr>
              <a:t>– оркестр, управляемый дирижёром.</a:t>
            </a:r>
          </a:p>
          <a:p>
            <a:pPr algn="just" eaLnBrk="1" hangingPunct="1">
              <a:lnSpc>
                <a:spcPct val="80000"/>
              </a:lnSpc>
              <a:buFontTx/>
              <a:buNone/>
            </a:pPr>
            <a:r>
              <a:rPr lang="ru-RU" altLang="ru-RU" sz="1800" dirty="0">
                <a:solidFill>
                  <a:srgbClr val="0070C0"/>
                </a:solidFill>
              </a:rPr>
              <a:t/>
            </a:r>
            <a:br>
              <a:rPr lang="ru-RU" altLang="ru-RU" sz="1800" dirty="0">
                <a:solidFill>
                  <a:srgbClr val="0070C0"/>
                </a:solidFill>
              </a:rPr>
            </a:br>
            <a:r>
              <a:rPr lang="ru-RU" altLang="ru-RU" sz="1800" b="1" dirty="0">
                <a:solidFill>
                  <a:srgbClr val="7030A0"/>
                </a:solidFill>
              </a:rPr>
              <a:t>Хореография</a:t>
            </a:r>
            <a:r>
              <a:rPr lang="ru-RU" altLang="ru-RU" sz="1800" dirty="0">
                <a:solidFill>
                  <a:srgbClr val="7030A0"/>
                </a:solidFill>
              </a:rPr>
              <a:t> - </a:t>
            </a:r>
            <a:r>
              <a:rPr lang="ru-RU" altLang="ru-RU" sz="1800" i="1" dirty="0">
                <a:solidFill>
                  <a:srgbClr val="0070C0"/>
                </a:solidFill>
              </a:rPr>
              <a:t>это определение последовательности условий, при соблюдении которых несколько независимых участников обмениваются сообщениями с целью выполнения некоторой общей задачи. </a:t>
            </a:r>
            <a:r>
              <a:rPr lang="ru-RU" altLang="ru-RU" sz="1800" dirty="0">
                <a:solidFill>
                  <a:srgbClr val="0070C0"/>
                </a:solidFill>
              </a:rPr>
              <a:t>При использовании хореографии бизнес-процессов не нужен центральный координатор, поскольку каждый веб-сервис "знает", когда выполнять свои операции и с каким другим веб-сервисом он взаимодействует...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80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132" y="66923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600" dirty="0">
                <a:solidFill>
                  <a:srgbClr val="C00000"/>
                </a:solidFill>
              </a:rPr>
              <a:t>Содержание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474132" y="1559856"/>
            <a:ext cx="678133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smtClean="0">
                <a:solidFill>
                  <a:srgbClr val="7030A0"/>
                </a:solidFill>
              </a:rPr>
              <a:t>1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  <a:r>
              <a:rPr lang="ru-RU" sz="2400" b="1" dirty="0">
                <a:solidFill>
                  <a:srgbClr val="7030A0"/>
                </a:solidFill>
              </a:rPr>
              <a:t> Замечание о DDD и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r>
              <a:rPr lang="ru-RU" sz="2400" b="1" dirty="0">
                <a:solidFill>
                  <a:srgbClr val="7030A0"/>
                </a:solidFill>
              </a:rPr>
              <a:t>ограниченных контекстах</a:t>
            </a:r>
            <a:r>
              <a:rPr lang="en-US" sz="2400" b="1" dirty="0">
                <a:solidFill>
                  <a:srgbClr val="7030A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7030A0"/>
                </a:solidFill>
              </a:rPr>
              <a:t>2. </a:t>
            </a:r>
            <a:r>
              <a:rPr lang="ru-RU" altLang="ru-RU" sz="2400" b="1" dirty="0">
                <a:solidFill>
                  <a:srgbClr val="7030A0"/>
                </a:solidFill>
              </a:rPr>
              <a:t>Модели бизнеса в </a:t>
            </a:r>
            <a:r>
              <a:rPr lang="en-GB" altLang="ru-RU" sz="2400" b="1" dirty="0">
                <a:solidFill>
                  <a:srgbClr val="7030A0"/>
                </a:solidFill>
              </a:rPr>
              <a:t>BPMN</a:t>
            </a:r>
            <a:endParaRPr lang="ru-RU" sz="2400" b="1" dirty="0">
              <a:solidFill>
                <a:srgbClr val="7030A0"/>
              </a:solidFill>
              <a:latin typeface="Co Headline Corp" panose="020B050306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030A0"/>
                </a:solidFill>
              </a:rPr>
              <a:t>3.Что такое </a:t>
            </a:r>
            <a:r>
              <a:rPr lang="en-US" sz="2400" b="1" dirty="0">
                <a:solidFill>
                  <a:srgbClr val="7030A0"/>
                </a:solidFill>
              </a:rPr>
              <a:t>UML</a:t>
            </a:r>
            <a:r>
              <a:rPr lang="ru-RU" sz="2400" b="1" dirty="0">
                <a:solidFill>
                  <a:srgbClr val="7030A0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030A0"/>
                </a:solidFill>
              </a:rPr>
              <a:t>4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r>
              <a:rPr lang="ru-RU" sz="2400" b="1" dirty="0">
                <a:solidFill>
                  <a:srgbClr val="7030A0"/>
                </a:solidFill>
              </a:rPr>
              <a:t>Мини</a:t>
            </a:r>
            <a:r>
              <a:rPr lang="en-US" sz="2400" b="1" dirty="0">
                <a:solidFill>
                  <a:srgbClr val="7030A0"/>
                </a:solidFill>
              </a:rPr>
              <a:t>UML</a:t>
            </a:r>
            <a:r>
              <a:rPr lang="ru-RU" sz="2400" b="1" dirty="0">
                <a:solidFill>
                  <a:srgbClr val="7030A0"/>
                </a:solidFill>
              </a:rPr>
              <a:t>.</a:t>
            </a:r>
            <a:r>
              <a:rPr lang="en-US" sz="2400" b="1" dirty="0">
                <a:solidFill>
                  <a:srgbClr val="7030A0"/>
                </a:solidFill>
              </a:rPr>
              <a:t> </a:t>
            </a:r>
            <a:endParaRPr lang="ru-RU" sz="2400" b="1" dirty="0">
              <a:solidFill>
                <a:srgbClr val="7030A0"/>
              </a:solidFill>
            </a:endParaRP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030A0"/>
                </a:solidFill>
              </a:rPr>
              <a:t>5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r>
              <a:rPr lang="ru-RU" sz="2400" b="1" dirty="0">
                <a:solidFill>
                  <a:srgbClr val="7030A0"/>
                </a:solidFill>
              </a:rPr>
              <a:t>Диаграммы прецедентов. 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030A0"/>
                </a:solidFill>
              </a:rPr>
              <a:t>6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r>
              <a:rPr lang="ru-RU" sz="2400" b="1" dirty="0">
                <a:solidFill>
                  <a:srgbClr val="7030A0"/>
                </a:solidFill>
              </a:rPr>
              <a:t>Потоки событий.</a:t>
            </a:r>
          </a:p>
          <a:p>
            <a:pPr>
              <a:lnSpc>
                <a:spcPct val="150000"/>
              </a:lnSpc>
            </a:pPr>
            <a:r>
              <a:rPr lang="ru-RU" sz="2400" b="1" dirty="0">
                <a:solidFill>
                  <a:srgbClr val="7030A0"/>
                </a:solidFill>
              </a:rPr>
              <a:t>Практика 2</a:t>
            </a:r>
            <a:r>
              <a:rPr lang="en-US" sz="2400" b="1" dirty="0">
                <a:solidFill>
                  <a:srgbClr val="7030A0"/>
                </a:solidFill>
              </a:rPr>
              <a:t>. </a:t>
            </a:r>
            <a:r>
              <a:rPr lang="ru-RU" sz="2400" b="1" dirty="0">
                <a:solidFill>
                  <a:srgbClr val="7030A0"/>
                </a:solidFill>
              </a:rPr>
              <a:t>Разбор чужой модели.</a:t>
            </a:r>
            <a:endParaRPr lang="en-US" sz="24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306701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72106" y="425949"/>
            <a:ext cx="66883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  <a:latin typeface="Co Headline Corp" panose="020B0503060202020204" pitchFamily="34" charset="0"/>
              </a:rPr>
              <a:t>Загружаем и запускаем</a:t>
            </a:r>
            <a:r>
              <a:rPr lang="en-US" sz="3200" b="1" dirty="0">
                <a:solidFill>
                  <a:srgbClr val="C00000"/>
                </a:solidFill>
                <a:latin typeface="Co Headline Corp" panose="020B0503060202020204" pitchFamily="34" charset="0"/>
              </a:rPr>
              <a:t> Bizagi</a:t>
            </a:r>
            <a:r>
              <a:rPr lang="ru-RU" sz="3200" b="1" dirty="0">
                <a:solidFill>
                  <a:srgbClr val="C00000"/>
                </a:solidFill>
                <a:latin typeface="Co Headline Corp" panose="020B0503060202020204" pitchFamily="34" charset="0"/>
              </a:rPr>
              <a:t> 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ED47AC5-EAA7-4614-AC6A-05309EAFC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923" y="1130673"/>
            <a:ext cx="8033560" cy="55361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8318F2-69EF-455F-9F51-AAFB9AAB84A1}"/>
              </a:ext>
            </a:extLst>
          </p:cNvPr>
          <p:cNvSpPr txBox="1"/>
          <p:nvPr/>
        </p:nvSpPr>
        <p:spPr>
          <a:xfrm>
            <a:off x="8570719" y="4299996"/>
            <a:ext cx="27968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Bizagi Modeler </a:t>
            </a:r>
            <a:r>
              <a:rPr lang="ru-RU" dirty="0">
                <a:solidFill>
                  <a:srgbClr val="0070C0"/>
                </a:solidFill>
              </a:rPr>
              <a:t>скачать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 бесплатную версию</a:t>
            </a:r>
          </a:p>
        </p:txBody>
      </p:sp>
    </p:spTree>
    <p:extLst>
      <p:ext uri="{BB962C8B-B14F-4D97-AF65-F5344CB8AC3E}">
        <p14:creationId xmlns:p14="http://schemas.microsoft.com/office/powerpoint/2010/main" val="840292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4806340-AD29-4452-B331-AE2129547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9610724" y="-77507"/>
            <a:ext cx="23526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2800" b="1" dirty="0">
                <a:solidFill>
                  <a:srgbClr val="7030A0"/>
                </a:solidFill>
                <a:latin typeface="Co Headline Corp" panose="020B0503060202020204" pitchFamily="34" charset="0"/>
              </a:rPr>
              <a:t>Шпаргалка</a:t>
            </a:r>
          </a:p>
        </p:txBody>
      </p:sp>
    </p:spTree>
    <p:extLst>
      <p:ext uri="{BB962C8B-B14F-4D97-AF65-F5344CB8AC3E}">
        <p14:creationId xmlns:p14="http://schemas.microsoft.com/office/powerpoint/2010/main" val="829870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48888" y="287139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srgbClr val="C00000"/>
                </a:solidFill>
              </a:rPr>
              <a:t>2. </a:t>
            </a:r>
            <a:r>
              <a:rPr lang="ru-RU" sz="3200" b="1" dirty="0">
                <a:solidFill>
                  <a:srgbClr val="C00000"/>
                </a:solidFill>
              </a:rPr>
              <a:t>Что такое </a:t>
            </a:r>
            <a:r>
              <a:rPr lang="en-US" sz="3200" b="1" dirty="0">
                <a:solidFill>
                  <a:srgbClr val="C00000"/>
                </a:solidFill>
              </a:rPr>
              <a:t>UML?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63338" y="1123216"/>
            <a:ext cx="10916576" cy="5447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i="0" dirty="0">
                <a:solidFill>
                  <a:srgbClr val="7030A0"/>
                </a:solidFill>
                <a:effectLst/>
              </a:rPr>
              <a:t>UML — это язык графического описания предназначенный для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70C0"/>
                </a:solidFill>
                <a:effectLst/>
              </a:rPr>
              <a:t>моделирования бизнес-процессов,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70C0"/>
                </a:solidFill>
                <a:effectLst/>
              </a:rPr>
              <a:t>системного проектирования и отображения организационных структур; 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0070C0"/>
                </a:solidFill>
                <a:effectLst/>
              </a:rPr>
              <a:t>моделирования, </a:t>
            </a:r>
            <a:r>
              <a:rPr lang="ru-RU" sz="2000" dirty="0">
                <a:solidFill>
                  <a:srgbClr val="0070C0"/>
                </a:solidFill>
              </a:rPr>
              <a:t>визуализации, конструирования и документирования программ</a:t>
            </a:r>
            <a:r>
              <a:rPr lang="ru-RU" sz="2000" b="0" i="0" dirty="0">
                <a:solidFill>
                  <a:srgbClr val="0070C0"/>
                </a:solidFill>
                <a:effectLst/>
              </a:rPr>
              <a:t>;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проектирования баз данных.</a:t>
            </a:r>
          </a:p>
          <a:p>
            <a:pPr>
              <a:lnSpc>
                <a:spcPct val="80000"/>
              </a:lnSpc>
            </a:pPr>
            <a:endParaRPr lang="ru-RU" sz="1000" b="0" i="0" dirty="0">
              <a:solidFill>
                <a:srgbClr val="0070C0"/>
              </a:solidFill>
              <a:effectLst/>
            </a:endParaRPr>
          </a:p>
          <a:p>
            <a:pPr>
              <a:lnSpc>
                <a:spcPct val="80000"/>
              </a:lnSpc>
            </a:pPr>
            <a:r>
              <a:rPr lang="ru-RU" sz="2000" b="1" i="0" dirty="0">
                <a:solidFill>
                  <a:srgbClr val="7030A0"/>
                </a:solidFill>
                <a:effectLst/>
              </a:rPr>
              <a:t>UML — это</a:t>
            </a:r>
            <a:r>
              <a:rPr lang="ru-RU" altLang="ru-RU" sz="2000" b="1" dirty="0">
                <a:solidFill>
                  <a:srgbClr val="7030A0"/>
                </a:solidFill>
              </a:rPr>
              <a:t> 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язык уровня промежуточного между формальными и неформальными языками;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это расширяемый (но не переписываемый) язык;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это язык моделирования (но не имитации процессов).</a:t>
            </a:r>
          </a:p>
          <a:p>
            <a:pPr>
              <a:lnSpc>
                <a:spcPct val="80000"/>
              </a:lnSpc>
            </a:pPr>
            <a:endParaRPr lang="ru-RU" altLang="ru-RU" sz="1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endParaRPr lang="ru-RU" altLang="ru-RU" sz="1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2000" b="1" dirty="0">
                <a:solidFill>
                  <a:srgbClr val="7030A0"/>
                </a:solidFill>
              </a:rPr>
              <a:t>Основные аспекты модели: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прецеденты;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сущности (в ООП абстрактные классы, классы и экземпляры);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описания структур классов, основанные на отношениях наследования, агрегации, композиции, ассоциации, а также других связей;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состояния объектов или классов, переходы между ними и условия переходов;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взаимодействия объектов с внешним миром и между собой.</a:t>
            </a:r>
          </a:p>
          <a:p>
            <a:pPr>
              <a:lnSpc>
                <a:spcPct val="80000"/>
              </a:lnSpc>
            </a:pPr>
            <a:endParaRPr lang="ru-RU" altLang="ru-RU" sz="1000" u="sng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</a:pPr>
            <a:r>
              <a:rPr lang="ru-RU" altLang="ru-RU" sz="2000" b="1" u="sng" dirty="0">
                <a:solidFill>
                  <a:srgbClr val="C00000"/>
                </a:solidFill>
              </a:rPr>
              <a:t>Замечание</a:t>
            </a:r>
            <a:r>
              <a:rPr lang="ru-RU" altLang="ru-RU" sz="2000" b="1" dirty="0">
                <a:solidFill>
                  <a:srgbClr val="C00000"/>
                </a:solidFill>
              </a:rPr>
              <a:t>: </a:t>
            </a:r>
            <a:r>
              <a:rPr lang="ru-RU" altLang="ru-RU" sz="2000" dirty="0">
                <a:solidFill>
                  <a:srgbClr val="0070C0"/>
                </a:solidFill>
              </a:rPr>
              <a:t>Термин </a:t>
            </a:r>
            <a:r>
              <a:rPr lang="en-US" altLang="ru-RU" sz="2000" dirty="0">
                <a:solidFill>
                  <a:srgbClr val="0070C0"/>
                </a:solidFill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</a:rPr>
              <a:t>унифицированный</a:t>
            </a:r>
            <a:r>
              <a:rPr lang="en-US" altLang="ru-RU" sz="2000" dirty="0">
                <a:solidFill>
                  <a:srgbClr val="0070C0"/>
                </a:solidFill>
              </a:rPr>
              <a:t>” </a:t>
            </a:r>
            <a:r>
              <a:rPr lang="ru-RU" altLang="ru-RU" sz="2000" dirty="0">
                <a:solidFill>
                  <a:srgbClr val="0070C0"/>
                </a:solidFill>
              </a:rPr>
              <a:t>не означает претензий на универсальность. Просто </a:t>
            </a:r>
            <a:r>
              <a:rPr lang="en-US" altLang="ru-RU" sz="2000" dirty="0">
                <a:solidFill>
                  <a:srgbClr val="0070C0"/>
                </a:solidFill>
              </a:rPr>
              <a:t>UML </a:t>
            </a:r>
            <a:r>
              <a:rPr lang="ru-RU" altLang="ru-RU" sz="2000" dirty="0">
                <a:solidFill>
                  <a:srgbClr val="0070C0"/>
                </a:solidFill>
              </a:rPr>
              <a:t>был создан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путем объединения трех языков: </a:t>
            </a:r>
            <a:r>
              <a:rPr lang="en-US" altLang="ru-RU" sz="2000" dirty="0">
                <a:solidFill>
                  <a:srgbClr val="0070C0"/>
                </a:solidFill>
              </a:rPr>
              <a:t>Booch’91</a:t>
            </a:r>
            <a:r>
              <a:rPr lang="ru-RU" altLang="ru-RU" sz="2000" dirty="0">
                <a:solidFill>
                  <a:srgbClr val="0070C0"/>
                </a:solidFill>
              </a:rPr>
              <a:t>, </a:t>
            </a:r>
            <a:r>
              <a:rPr lang="en-US" altLang="ru-RU" sz="2000" dirty="0">
                <a:solidFill>
                  <a:srgbClr val="0070C0"/>
                </a:solidFill>
              </a:rPr>
              <a:t>OMT (Object Modelling Technique)</a:t>
            </a:r>
            <a:r>
              <a:rPr lang="ru-RU" altLang="ru-RU" sz="2000" dirty="0">
                <a:solidFill>
                  <a:srgbClr val="0070C0"/>
                </a:solidFill>
              </a:rPr>
              <a:t>, </a:t>
            </a:r>
            <a:r>
              <a:rPr lang="en-US" altLang="ru-RU" sz="2000" dirty="0">
                <a:solidFill>
                  <a:srgbClr val="0070C0"/>
                </a:solidFill>
              </a:rPr>
              <a:t>OOSE (Object Oriented Software Engineering)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919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507130" y="320457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Пакеты в </a:t>
            </a:r>
            <a:r>
              <a:rPr lang="en-US" sz="3200" b="1" dirty="0">
                <a:solidFill>
                  <a:srgbClr val="C00000"/>
                </a:solidFill>
              </a:rPr>
              <a:t>UML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1770" y="987735"/>
            <a:ext cx="11109288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altLang="ru-RU" sz="2000" dirty="0">
                <a:solidFill>
                  <a:srgbClr val="0070C0"/>
                </a:solidFill>
              </a:rPr>
              <a:t>Все виды элементов </a:t>
            </a:r>
            <a:r>
              <a:rPr lang="en-US" altLang="ru-RU" sz="2000" dirty="0">
                <a:solidFill>
                  <a:srgbClr val="0070C0"/>
                </a:solidFill>
              </a:rPr>
              <a:t>UML </a:t>
            </a:r>
            <a:r>
              <a:rPr lang="ru-RU" altLang="ru-RU" sz="2000" dirty="0">
                <a:solidFill>
                  <a:srgbClr val="0070C0"/>
                </a:solidFill>
              </a:rPr>
              <a:t>можно группировать в пакеты, задавая некоторое пространство имен. </a:t>
            </a:r>
          </a:p>
          <a:p>
            <a:pPr indent="360000">
              <a:buFontTx/>
              <a:buNone/>
            </a:pPr>
            <a:r>
              <a:rPr lang="ru-RU" altLang="ru-RU" sz="2000" i="1" dirty="0">
                <a:solidFill>
                  <a:srgbClr val="0070C0"/>
                </a:solidFill>
              </a:rPr>
              <a:t>Каждый элемент может принадлежать одному </a:t>
            </a:r>
            <a:r>
              <a:rPr lang="ru-RU" altLang="ru-RU" sz="2000" b="1" i="1" dirty="0">
                <a:solidFill>
                  <a:srgbClr val="7030A0"/>
                </a:solidFill>
              </a:rPr>
              <a:t>пакету</a:t>
            </a:r>
            <a:r>
              <a:rPr lang="ru-RU" altLang="ru-RU" sz="2000" dirty="0">
                <a:solidFill>
                  <a:srgbClr val="0070C0"/>
                </a:solidFill>
              </a:rPr>
              <a:t>. </a:t>
            </a:r>
            <a:r>
              <a:rPr lang="ru-RU" altLang="ru-RU" sz="2000" b="1" dirty="0">
                <a:solidFill>
                  <a:srgbClr val="7030A0"/>
                </a:solidFill>
              </a:rPr>
              <a:t>Пакет</a:t>
            </a:r>
            <a:r>
              <a:rPr lang="ru-RU" altLang="ru-RU" sz="2000" dirty="0">
                <a:solidFill>
                  <a:srgbClr val="0070C0"/>
                </a:solidFill>
              </a:rPr>
              <a:t> может вкладываться в другой пакет, образуя отношение </a:t>
            </a:r>
            <a:r>
              <a:rPr lang="en-US" altLang="ru-RU" sz="2000" dirty="0">
                <a:solidFill>
                  <a:srgbClr val="0070C0"/>
                </a:solidFill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</a:rPr>
              <a:t>быть подмножеством</a:t>
            </a:r>
            <a:r>
              <a:rPr lang="en-US" altLang="ru-RU" sz="2000" dirty="0">
                <a:solidFill>
                  <a:srgbClr val="0070C0"/>
                </a:solidFill>
              </a:rPr>
              <a:t>”</a:t>
            </a:r>
            <a:r>
              <a:rPr lang="ru-RU" altLang="ru-RU" sz="2000" dirty="0">
                <a:solidFill>
                  <a:srgbClr val="0070C0"/>
                </a:solidFill>
              </a:rPr>
              <a:t>. </a:t>
            </a:r>
          </a:p>
          <a:p>
            <a:pPr indent="360000"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Ограничений на выбор группируемых элементов нет. </a:t>
            </a:r>
          </a:p>
          <a:p>
            <a:pPr indent="360000">
              <a:buFontTx/>
              <a:buNone/>
            </a:pPr>
            <a:r>
              <a:rPr lang="ru-RU" altLang="ru-RU" sz="2000" b="1" dirty="0">
                <a:solidFill>
                  <a:srgbClr val="7030A0"/>
                </a:solidFill>
              </a:rPr>
              <a:t>Распространённые подходы к группированию: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по стереотипу, например, классы-сущности, граничные классы;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по функциональности, например, </a:t>
            </a:r>
            <a:r>
              <a:rPr lang="en-US" altLang="ru-RU" sz="2000" dirty="0">
                <a:solidFill>
                  <a:srgbClr val="0070C0"/>
                </a:solidFill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</a:rPr>
              <a:t>работа с клиентами</a:t>
            </a:r>
            <a:r>
              <a:rPr lang="en-US" altLang="ru-RU" sz="2000" dirty="0">
                <a:solidFill>
                  <a:srgbClr val="0070C0"/>
                </a:solidFill>
              </a:rPr>
              <a:t>”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  <a:p>
            <a:pPr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     </a:t>
            </a:r>
            <a:r>
              <a:rPr lang="ru-RU" altLang="ru-RU" sz="2000" u="sng" dirty="0">
                <a:solidFill>
                  <a:srgbClr val="0070C0"/>
                </a:solidFill>
              </a:rPr>
              <a:t>Важно</a:t>
            </a:r>
            <a:r>
              <a:rPr lang="ru-RU" altLang="ru-RU" sz="2000" dirty="0">
                <a:solidFill>
                  <a:srgbClr val="0070C0"/>
                </a:solidFill>
              </a:rPr>
              <a:t>: пакеты </a:t>
            </a:r>
            <a:r>
              <a:rPr lang="ru-RU" altLang="ru-RU" sz="2000" b="1" dirty="0">
                <a:solidFill>
                  <a:srgbClr val="0070C0"/>
                </a:solidFill>
              </a:rPr>
              <a:t>зависимы</a:t>
            </a:r>
            <a:r>
              <a:rPr lang="ru-RU" altLang="ru-RU" sz="2000" dirty="0">
                <a:solidFill>
                  <a:srgbClr val="0070C0"/>
                </a:solidFill>
              </a:rPr>
              <a:t>, если по крайней мере два элемента в этих  пакетах зависимы, то  есть и</a:t>
            </a:r>
            <a:r>
              <a:rPr lang="ru-RU" sz="2000" dirty="0">
                <a:solidFill>
                  <a:srgbClr val="0070C0"/>
                </a:solidFill>
              </a:rPr>
              <a:t>зменения  в  одном  элементе могут  повлечь  за  собой необходимость изменения в другом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  <a:p>
            <a:pPr marL="342900" lvl="0" indent="-342900" fontAlgn="base">
              <a:spcBef>
                <a:spcPct val="20000"/>
              </a:spcBef>
              <a:spcAft>
                <a:spcPct val="0"/>
              </a:spcAft>
            </a:pPr>
            <a:r>
              <a:rPr lang="ru-RU" altLang="ru-RU" sz="2000" kern="0" dirty="0">
                <a:solidFill>
                  <a:srgbClr val="0070C0"/>
                </a:solidFill>
              </a:rPr>
              <a:t>Элементы пакета можно изображать в его поле и вне его, указывая связи:</a:t>
            </a:r>
            <a:endParaRPr lang="ru-RU" altLang="ru-RU" sz="2000" dirty="0">
              <a:solidFill>
                <a:srgbClr val="0070C0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2906" y="1610817"/>
            <a:ext cx="2607575" cy="1554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445" y="4219389"/>
            <a:ext cx="3082404" cy="2450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011" y="4148434"/>
            <a:ext cx="6166590" cy="260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66393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4" y="500990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3200" b="1" dirty="0">
                <a:solidFill>
                  <a:srgbClr val="C00000"/>
                </a:solidFill>
              </a:rPr>
              <a:t>OMG UML Specification 1.4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21901" y="1862111"/>
            <a:ext cx="3427445" cy="3785652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Основные документы:</a:t>
            </a:r>
          </a:p>
          <a:p>
            <a:pPr>
              <a:buFontTx/>
              <a:buNone/>
            </a:pPr>
            <a:endParaRPr lang="en-US" altLang="ru-RU" sz="2000" dirty="0">
              <a:solidFill>
                <a:srgbClr val="0070C0"/>
              </a:solidFill>
            </a:endParaRPr>
          </a:p>
          <a:p>
            <a:r>
              <a:rPr lang="en-US" altLang="ru-RU" sz="2000" dirty="0">
                <a:solidFill>
                  <a:srgbClr val="0070C0"/>
                </a:solidFill>
              </a:rPr>
              <a:t>UML Summary</a:t>
            </a:r>
          </a:p>
          <a:p>
            <a:r>
              <a:rPr lang="en-US" altLang="ru-RU" sz="2000" dirty="0">
                <a:solidFill>
                  <a:srgbClr val="0070C0"/>
                </a:solidFill>
              </a:rPr>
              <a:t>UML Semantics</a:t>
            </a:r>
          </a:p>
          <a:p>
            <a:r>
              <a:rPr lang="en-US" altLang="ru-RU" sz="2000" dirty="0">
                <a:solidFill>
                  <a:srgbClr val="0070C0"/>
                </a:solidFill>
              </a:rPr>
              <a:t>UML Notation Guide</a:t>
            </a:r>
          </a:p>
          <a:p>
            <a:r>
              <a:rPr lang="en-US" altLang="ru-RU" sz="2000" dirty="0">
                <a:solidFill>
                  <a:srgbClr val="0070C0"/>
                </a:solidFill>
              </a:rPr>
              <a:t>UML </a:t>
            </a:r>
            <a:r>
              <a:rPr lang="en-US" altLang="ru-RU" sz="2000" dirty="0" err="1">
                <a:solidFill>
                  <a:srgbClr val="0070C0"/>
                </a:solidFill>
              </a:rPr>
              <a:t>Extention</a:t>
            </a:r>
            <a:endParaRPr lang="en-US" altLang="ru-RU" sz="2000" dirty="0">
              <a:solidFill>
                <a:srgbClr val="0070C0"/>
              </a:solidFill>
            </a:endParaRPr>
          </a:p>
          <a:p>
            <a:r>
              <a:rPr lang="en-US" altLang="ru-RU" sz="2000" dirty="0">
                <a:solidFill>
                  <a:srgbClr val="0070C0"/>
                </a:solidFill>
              </a:rPr>
              <a:t>UML CORBA</a:t>
            </a:r>
          </a:p>
          <a:p>
            <a:r>
              <a:rPr lang="en-US" altLang="ru-RU" sz="2000" dirty="0">
                <a:solidFill>
                  <a:srgbClr val="0070C0"/>
                </a:solidFill>
              </a:rPr>
              <a:t>UML XMI DTD</a:t>
            </a:r>
          </a:p>
          <a:p>
            <a:r>
              <a:rPr lang="en-US" altLang="ru-RU" sz="2000" dirty="0">
                <a:solidFill>
                  <a:srgbClr val="0070C0"/>
                </a:solidFill>
              </a:rPr>
              <a:t>OCL</a:t>
            </a:r>
          </a:p>
          <a:p>
            <a:pPr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Всего в спецификации </a:t>
            </a:r>
          </a:p>
          <a:p>
            <a:pPr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более 1000 страниц.</a:t>
            </a:r>
          </a:p>
          <a:p>
            <a:pPr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Число диаграмм – 8.</a:t>
            </a:r>
            <a:endParaRPr lang="en-US" altLang="ru-RU" sz="20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042647" y="2015999"/>
            <a:ext cx="6717294" cy="3477875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В </a:t>
            </a:r>
            <a:r>
              <a:rPr lang="en-US" sz="2000" dirty="0">
                <a:solidFill>
                  <a:srgbClr val="0070C0"/>
                </a:solidFill>
              </a:rPr>
              <a:t>UML-1 </a:t>
            </a:r>
            <a:r>
              <a:rPr lang="ru-RU" sz="2000" dirty="0">
                <a:solidFill>
                  <a:srgbClr val="0070C0"/>
                </a:solidFill>
              </a:rPr>
              <a:t>определено 9 типов диаграмм:</a:t>
            </a:r>
          </a:p>
          <a:p>
            <a:r>
              <a:rPr lang="ru-RU" sz="2000" dirty="0">
                <a:solidFill>
                  <a:srgbClr val="0070C0"/>
                </a:solidFill>
              </a:rPr>
              <a:t> 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вариантов использования </a:t>
            </a:r>
            <a:r>
              <a:rPr lang="ru-RU" sz="2000" dirty="0">
                <a:solidFill>
                  <a:srgbClr val="0070C0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Use Case diagram</a:t>
            </a:r>
            <a:r>
              <a:rPr lang="ru-RU" sz="2000" dirty="0">
                <a:solidFill>
                  <a:srgbClr val="0070C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классов </a:t>
            </a:r>
            <a:r>
              <a:rPr lang="ru-RU" sz="2000" dirty="0">
                <a:solidFill>
                  <a:srgbClr val="0070C0"/>
                </a:solidFill>
              </a:rPr>
              <a:t>(</a:t>
            </a:r>
            <a:r>
              <a:rPr lang="en-US" sz="2000" dirty="0">
                <a:solidFill>
                  <a:srgbClr val="0070C0"/>
                </a:solidFill>
              </a:rPr>
              <a:t>Class diagram</a:t>
            </a:r>
            <a:r>
              <a:rPr lang="ru-RU" sz="2000" dirty="0">
                <a:solidFill>
                  <a:srgbClr val="0070C0"/>
                </a:solidFill>
              </a:rPr>
              <a:t>)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Диаграмма объектов </a:t>
            </a:r>
            <a:r>
              <a:rPr lang="en-US" sz="2000" dirty="0">
                <a:solidFill>
                  <a:srgbClr val="0070C0"/>
                </a:solidFill>
              </a:rPr>
              <a:t>(Object </a:t>
            </a:r>
            <a:r>
              <a:rPr lang="en-US" sz="2000" dirty="0" err="1">
                <a:solidFill>
                  <a:srgbClr val="0070C0"/>
                </a:solidFill>
              </a:rPr>
              <a:t>diagramm</a:t>
            </a:r>
            <a:r>
              <a:rPr lang="en-US" sz="2000" dirty="0">
                <a:solidFill>
                  <a:srgbClr val="0070C0"/>
                </a:solidFill>
              </a:rPr>
              <a:t>) 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состояний </a:t>
            </a:r>
            <a:r>
              <a:rPr lang="en-US" sz="2000" dirty="0">
                <a:solidFill>
                  <a:srgbClr val="0070C0"/>
                </a:solidFill>
              </a:rPr>
              <a:t>(State chart diagram)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диаграмма деятельности </a:t>
            </a:r>
            <a:r>
              <a:rPr lang="en-US" sz="2000" dirty="0">
                <a:solidFill>
                  <a:srgbClr val="0070C0"/>
                </a:solidFill>
              </a:rPr>
              <a:t>(Activity diagram)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последовательности </a:t>
            </a:r>
            <a:r>
              <a:rPr lang="en-US" sz="2000" dirty="0">
                <a:solidFill>
                  <a:srgbClr val="0070C0"/>
                </a:solidFill>
              </a:rPr>
              <a:t>(Sequence diagram)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кооперации </a:t>
            </a:r>
            <a:r>
              <a:rPr lang="en-US" sz="2000" dirty="0">
                <a:solidFill>
                  <a:srgbClr val="0070C0"/>
                </a:solidFill>
              </a:rPr>
              <a:t>(collaboration diagram)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компонентов </a:t>
            </a:r>
            <a:r>
              <a:rPr lang="en-US" sz="2000" dirty="0">
                <a:solidFill>
                  <a:srgbClr val="0070C0"/>
                </a:solidFill>
              </a:rPr>
              <a:t>(Component diagram)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b="1" dirty="0">
                <a:solidFill>
                  <a:srgbClr val="7030A0"/>
                </a:solidFill>
              </a:rPr>
              <a:t>Диаграммы размещения</a:t>
            </a:r>
            <a:r>
              <a:rPr lang="en-US" sz="2000" b="1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(Deployment diagram)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022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76848" y="159614"/>
            <a:ext cx="6160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Иерархия диаграмм для </a:t>
            </a:r>
            <a:r>
              <a:rPr lang="en-US" sz="3200" b="1" dirty="0">
                <a:solidFill>
                  <a:srgbClr val="C00000"/>
                </a:solidFill>
              </a:rPr>
              <a:t>UML-1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764" y="925902"/>
            <a:ext cx="8428676" cy="586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71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3" y="393420"/>
            <a:ext cx="60892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3200" b="1" dirty="0">
                <a:solidFill>
                  <a:srgbClr val="C00000"/>
                </a:solidFill>
              </a:rPr>
              <a:t>OMG UML Specification 2.0</a:t>
            </a:r>
            <a:r>
              <a:rPr lang="ru-RU" altLang="ru-RU" sz="3200" b="1" dirty="0">
                <a:solidFill>
                  <a:srgbClr val="C00000"/>
                </a:solidFill>
              </a:rPr>
              <a:t> 1/2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228600" y="1781675"/>
            <a:ext cx="3340608" cy="3693319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Основные документы:</a:t>
            </a:r>
            <a:endParaRPr lang="en-US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2.0 Superstructure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2.0 Infrastructure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2.0 Diagram Interchange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Extensions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MOF </a:t>
            </a:r>
            <a:r>
              <a:rPr lang="en-US" altLang="ru-RU" sz="2000" dirty="0" err="1">
                <a:solidFill>
                  <a:srgbClr val="0070C0"/>
                </a:solidFill>
              </a:rPr>
              <a:t>Metamodel</a:t>
            </a:r>
            <a:endParaRPr lang="en-US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CORBA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UML XMI DTD</a:t>
            </a:r>
          </a:p>
          <a:p>
            <a:pPr>
              <a:lnSpc>
                <a:spcPct val="90000"/>
              </a:lnSpc>
            </a:pPr>
            <a:r>
              <a:rPr lang="en-US" altLang="ru-RU" sz="2000" dirty="0">
                <a:solidFill>
                  <a:srgbClr val="0070C0"/>
                </a:solidFill>
              </a:rPr>
              <a:t>OCL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Объем документации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резко возрос</a:t>
            </a:r>
            <a:r>
              <a:rPr lang="en-US" altLang="ru-RU" sz="2000" dirty="0">
                <a:solidFill>
                  <a:srgbClr val="0070C0"/>
                </a:solidFill>
              </a:rPr>
              <a:t>.</a:t>
            </a:r>
            <a:endParaRPr lang="ru-RU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Число диаграмм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увеличилось до 13.</a:t>
            </a:r>
            <a:endParaRPr lang="en-US" altLang="ru-RU" sz="20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770376" y="1089179"/>
            <a:ext cx="7949184" cy="5078313"/>
          </a:xfrm>
          <a:prstGeom prst="rect">
            <a:avLst/>
          </a:prstGeom>
          <a:ln w="1270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 </a:t>
            </a:r>
            <a:r>
              <a:rPr lang="en-US" altLang="ru-RU" sz="2000" dirty="0">
                <a:solidFill>
                  <a:srgbClr val="0070C0"/>
                </a:solidFill>
              </a:rPr>
              <a:t>UML-2</a:t>
            </a:r>
            <a:r>
              <a:rPr lang="ru-RU" altLang="ru-RU" sz="2000" dirty="0">
                <a:solidFill>
                  <a:srgbClr val="0070C0"/>
                </a:solidFill>
              </a:rPr>
              <a:t> определено 13 видов диаграмм: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endParaRPr lang="ru-RU" altLang="ru-RU" sz="2000" dirty="0">
              <a:solidFill>
                <a:srgbClr val="0070C0"/>
              </a:solidFill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классов. </a:t>
            </a:r>
            <a:r>
              <a:rPr lang="ru-RU" altLang="ru-RU" sz="2000" dirty="0">
                <a:solidFill>
                  <a:srgbClr val="0070C0"/>
                </a:solidFill>
              </a:rPr>
              <a:t>Первая структурная диаграмма. Определяет набор классов, интерфейсов, коопераций и связей между ними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объектов. </a:t>
            </a:r>
            <a:r>
              <a:rPr lang="ru-RU" altLang="ru-RU" sz="2000" dirty="0">
                <a:solidFill>
                  <a:srgbClr val="0070C0"/>
                </a:solidFill>
              </a:rPr>
              <a:t>Вторая структурная диаграмма. Определяет множество объектов и связей между ними.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компонентов. </a:t>
            </a:r>
            <a:r>
              <a:rPr lang="ru-RU" altLang="ru-RU" sz="2000" dirty="0">
                <a:solidFill>
                  <a:srgbClr val="0070C0"/>
                </a:solidFill>
              </a:rPr>
              <a:t>Третья структурная диаграмма. Показывает внешние интерфейсы, включая порты, и внутреннее устройство компонента.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составной структуры. </a:t>
            </a:r>
            <a:r>
              <a:rPr lang="ru-RU" altLang="ru-RU" sz="2000" dirty="0">
                <a:solidFill>
                  <a:srgbClr val="0070C0"/>
                </a:solidFill>
              </a:rPr>
              <a:t>Четвертая структурная диаграмма. Представляет внешние интерфейсы и внутреннюю композицию структурированных классов.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вариантов использования. </a:t>
            </a:r>
            <a:r>
              <a:rPr lang="ru-RU" altLang="ru-RU" sz="2000" dirty="0">
                <a:solidFill>
                  <a:srgbClr val="0070C0"/>
                </a:solidFill>
              </a:rPr>
              <a:t>Первая поведенческая диаграмма. Показывает набор вариантов использования, действующих субъектов (</a:t>
            </a:r>
            <a:r>
              <a:rPr lang="ru-RU" altLang="ru-RU" sz="2000" dirty="0" err="1">
                <a:solidFill>
                  <a:srgbClr val="0070C0"/>
                </a:solidFill>
              </a:rPr>
              <a:t>акторов</a:t>
            </a:r>
            <a:r>
              <a:rPr lang="ru-RU" altLang="ru-RU" sz="2000" dirty="0">
                <a:solidFill>
                  <a:srgbClr val="0070C0"/>
                </a:solidFill>
              </a:rPr>
              <a:t>) и их связи.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Диаграмма последовательности. </a:t>
            </a:r>
            <a:r>
              <a:rPr lang="ru-RU" altLang="ru-RU" sz="2000" dirty="0">
                <a:solidFill>
                  <a:srgbClr val="0070C0"/>
                </a:solidFill>
              </a:rPr>
              <a:t>Вторая поведенческая диаграмма.  Показывает взаимодействия классов и передачу сообщений с указанием временных характеристик.</a:t>
            </a:r>
          </a:p>
        </p:txBody>
      </p:sp>
    </p:spTree>
    <p:extLst>
      <p:ext uri="{BB962C8B-B14F-4D97-AF65-F5344CB8AC3E}">
        <p14:creationId xmlns:p14="http://schemas.microsoft.com/office/powerpoint/2010/main" val="1279527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3" y="500990"/>
            <a:ext cx="598091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3200" b="1" dirty="0">
                <a:solidFill>
                  <a:srgbClr val="C00000"/>
                </a:solidFill>
              </a:rPr>
              <a:t>OMG UML Specification 2.0</a:t>
            </a:r>
            <a:r>
              <a:rPr lang="ru-RU" altLang="ru-RU" sz="3200" b="1" dirty="0">
                <a:solidFill>
                  <a:srgbClr val="C00000"/>
                </a:solidFill>
              </a:rPr>
              <a:t>   (1/2)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94647" y="1578208"/>
            <a:ext cx="8082414" cy="444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коммуникации. </a:t>
            </a:r>
            <a:r>
              <a:rPr lang="ru-RU" altLang="ru-RU" dirty="0">
                <a:solidFill>
                  <a:srgbClr val="0070C0"/>
                </a:solidFill>
              </a:rPr>
              <a:t>Третья поведенческая диаграмма. Описывает сообщения посылаемые и принимаемые структурированными объектами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состояний. </a:t>
            </a:r>
            <a:r>
              <a:rPr lang="ru-RU" altLang="ru-RU" dirty="0">
                <a:solidFill>
                  <a:srgbClr val="0070C0"/>
                </a:solidFill>
              </a:rPr>
              <a:t>Четвертая поведенческая диаграмма. Изображает графически машину состояний(автомат).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деятельности. </a:t>
            </a:r>
            <a:r>
              <a:rPr lang="ru-RU" altLang="ru-RU" dirty="0">
                <a:solidFill>
                  <a:srgbClr val="0070C0"/>
                </a:solidFill>
              </a:rPr>
              <a:t>Пятая поведенческая диаграмма. Показывает ход вычислительного процесса, определяя потоки управления, связывающие деятельности.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размещения. </a:t>
            </a:r>
            <a:r>
              <a:rPr lang="ru-RU" altLang="ru-RU" dirty="0">
                <a:solidFill>
                  <a:srgbClr val="0070C0"/>
                </a:solidFill>
              </a:rPr>
              <a:t>Пятая структурная диаграмма. Задает размещение компонентов в сети.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пакетов. </a:t>
            </a:r>
            <a:r>
              <a:rPr lang="ru-RU" altLang="ru-RU" dirty="0">
                <a:solidFill>
                  <a:srgbClr val="0070C0"/>
                </a:solidFill>
              </a:rPr>
              <a:t>Шестая структурная диаграмма. Определят размещение элементов модели в пакетах.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Временная диаграмма. </a:t>
            </a:r>
            <a:r>
              <a:rPr lang="ru-RU" altLang="ru-RU" dirty="0">
                <a:solidFill>
                  <a:srgbClr val="0070C0"/>
                </a:solidFill>
              </a:rPr>
              <a:t>Шестая поведенческая диаграмма. Отражает взаимодействие с сообщениями, развертываемое во времени.</a:t>
            </a:r>
          </a:p>
          <a:p>
            <a:pPr marL="342900" indent="-342900">
              <a:buFont typeface="+mj-lt"/>
              <a:buAutoNum type="arabicPeriod" startAt="7"/>
            </a:pPr>
            <a:r>
              <a:rPr lang="ru-RU" altLang="ru-RU" b="1" dirty="0">
                <a:solidFill>
                  <a:srgbClr val="7030A0"/>
                </a:solidFill>
              </a:rPr>
              <a:t>Диаграмма обзора взаимодействий. </a:t>
            </a:r>
            <a:r>
              <a:rPr lang="ru-RU" altLang="ru-RU" dirty="0">
                <a:solidFill>
                  <a:srgbClr val="0070C0"/>
                </a:solidFill>
              </a:rPr>
              <a:t>Седьмая поведенческая диаграмма. Сочетает некоторые аспекты диаграмм деятельности и последовательности.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 startAt="7"/>
            </a:pPr>
            <a:endParaRPr lang="ru-RU" altLang="ru-RU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994647" y="5787026"/>
            <a:ext cx="88661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b="1" u="sng" dirty="0">
                <a:solidFill>
                  <a:srgbClr val="C00000"/>
                </a:solidFill>
              </a:rPr>
              <a:t>Замечание</a:t>
            </a:r>
            <a:r>
              <a:rPr lang="ru-RU" altLang="ru-RU" b="1" dirty="0">
                <a:solidFill>
                  <a:srgbClr val="C00000"/>
                </a:solidFill>
              </a:rPr>
              <a:t>: </a:t>
            </a:r>
            <a:r>
              <a:rPr lang="ru-RU" altLang="ru-RU" dirty="0">
                <a:solidFill>
                  <a:srgbClr val="0070C0"/>
                </a:solidFill>
              </a:rPr>
              <a:t>Диаграмм объектов, диаграмм составной структуры, диаграмм временных и диаграмм обзора взаимодействий в </a:t>
            </a:r>
            <a:r>
              <a:rPr lang="en-US" altLang="ru-RU" dirty="0">
                <a:solidFill>
                  <a:srgbClr val="0070C0"/>
                </a:solidFill>
              </a:rPr>
              <a:t>UML-1 </a:t>
            </a:r>
            <a:r>
              <a:rPr lang="ru-RU" altLang="ru-RU" dirty="0">
                <a:solidFill>
                  <a:srgbClr val="0070C0"/>
                </a:solidFill>
              </a:rPr>
              <a:t>нет.</a:t>
            </a:r>
          </a:p>
        </p:txBody>
      </p:sp>
    </p:spTree>
    <p:extLst>
      <p:ext uri="{BB962C8B-B14F-4D97-AF65-F5344CB8AC3E}">
        <p14:creationId xmlns:p14="http://schemas.microsoft.com/office/powerpoint/2010/main" val="27770076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66771" y="118435"/>
            <a:ext cx="692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Иерархия диаграмм для </a:t>
            </a:r>
            <a:r>
              <a:rPr lang="en-US" sz="3200" b="1" dirty="0">
                <a:solidFill>
                  <a:srgbClr val="C00000"/>
                </a:solidFill>
              </a:rPr>
              <a:t>UML-2 (1/2)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0408" y="900798"/>
            <a:ext cx="7488832" cy="595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87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64133" y="221072"/>
            <a:ext cx="70429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Иерархия диаграмм для </a:t>
            </a:r>
            <a:r>
              <a:rPr lang="en-US" sz="3200" b="1" dirty="0">
                <a:solidFill>
                  <a:srgbClr val="C00000"/>
                </a:solidFill>
              </a:rPr>
              <a:t>UML-2 (2/2)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158" y="972806"/>
            <a:ext cx="5779794" cy="58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8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681" y="213360"/>
            <a:ext cx="8524881" cy="6644639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824929" y="1508684"/>
            <a:ext cx="282721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rgbClr val="C00000"/>
                </a:solidFill>
              </a:rPr>
              <a:t>Какие модели </a:t>
            </a:r>
          </a:p>
          <a:p>
            <a:r>
              <a:rPr lang="ru-RU" altLang="ru-RU" sz="3200" dirty="0">
                <a:solidFill>
                  <a:srgbClr val="C00000"/>
                </a:solidFill>
              </a:rPr>
              <a:t>описывают</a:t>
            </a:r>
          </a:p>
          <a:p>
            <a:r>
              <a:rPr lang="ru-RU" altLang="ru-RU" sz="3200" dirty="0">
                <a:solidFill>
                  <a:srgbClr val="C00000"/>
                </a:solidFill>
              </a:rPr>
              <a:t>бизнес. Схема </a:t>
            </a:r>
          </a:p>
          <a:p>
            <a:r>
              <a:rPr lang="ru-RU" altLang="ru-RU" sz="3200" dirty="0" err="1">
                <a:solidFill>
                  <a:srgbClr val="C00000"/>
                </a:solidFill>
              </a:rPr>
              <a:t>Закмана</a:t>
            </a:r>
            <a:endParaRPr lang="ru-RU" sz="3200" dirty="0">
              <a:solidFill>
                <a:srgbClr val="C00000"/>
              </a:solidFill>
            </a:endParaRPr>
          </a:p>
        </p:txBody>
      </p:sp>
      <p:sp>
        <p:nvSpPr>
          <p:cNvPr id="5" name="Скругленный прямоугольник 4"/>
          <p:cNvSpPr/>
          <p:nvPr/>
        </p:nvSpPr>
        <p:spPr bwMode="auto">
          <a:xfrm>
            <a:off x="1051560" y="996942"/>
            <a:ext cx="1018753" cy="4072897"/>
          </a:xfrm>
          <a:prstGeom prst="roundRect">
            <a:avLst/>
          </a:prstGeom>
          <a:solidFill>
            <a:schemeClr val="accent1">
              <a:lumMod val="50000"/>
              <a:alpha val="24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33694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endParaRPr lang="ru-RU" sz="1350">
              <a:solidFill>
                <a:srgbClr val="FFFFFF"/>
              </a:solidFill>
            </a:endParaRPr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070313" y="996942"/>
            <a:ext cx="958637" cy="3270257"/>
          </a:xfrm>
          <a:prstGeom prst="roundRect">
            <a:avLst/>
          </a:prstGeom>
          <a:solidFill>
            <a:schemeClr val="accent1">
              <a:lumMod val="50000"/>
              <a:alpha val="16000"/>
            </a:schemeClr>
          </a:solidFill>
          <a:ln w="1270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кругленная прямоугольная выноска 6"/>
          <p:cNvSpPr/>
          <p:nvPr/>
        </p:nvSpPr>
        <p:spPr bwMode="auto">
          <a:xfrm>
            <a:off x="8824929" y="3756518"/>
            <a:ext cx="3017520" cy="1021362"/>
          </a:xfrm>
          <a:prstGeom prst="wedgeRoundRectCallout">
            <a:avLst>
              <a:gd name="adj1" fmla="val 6927"/>
              <a:gd name="adj2" fmla="val -51808"/>
              <a:gd name="adj3" fmla="val 16667"/>
            </a:avLst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defTabSz="336947" fontAlgn="base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defRPr/>
            </a:pPr>
            <a:r>
              <a:rPr lang="ru-RU" sz="2000" dirty="0"/>
              <a:t>Цветом выделены модели используемые в данном курсе</a:t>
            </a:r>
          </a:p>
        </p:txBody>
      </p:sp>
    </p:spTree>
    <p:extLst>
      <p:ext uri="{BB962C8B-B14F-4D97-AF65-F5344CB8AC3E}">
        <p14:creationId xmlns:p14="http://schemas.microsoft.com/office/powerpoint/2010/main" val="1045551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4" y="500990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altLang="ru-RU" sz="3200" b="1" dirty="0">
                <a:solidFill>
                  <a:srgbClr val="C00000"/>
                </a:solidFill>
              </a:rPr>
              <a:t>Принцип Парето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962538" y="1598107"/>
            <a:ext cx="796212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Вильфредо</a:t>
            </a:r>
            <a:r>
              <a:rPr lang="ru-RU" altLang="ru-RU" sz="20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Парето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(1848-1923) сформулировал свой принцип </a:t>
            </a:r>
            <a:endParaRPr lang="ru-RU" altLang="ru-RU" sz="2000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(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называ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емый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еще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принципом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дисбаланса)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для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 экономик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и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но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найденная закономерность работает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и во многих других областях. </a:t>
            </a:r>
            <a:endParaRPr lang="ru-RU" altLang="ru-RU" sz="2000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2000" b="1" dirty="0">
              <a:solidFill>
                <a:srgbClr val="7030A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1" u="sng" dirty="0">
                <a:solidFill>
                  <a:srgbClr val="7030A0"/>
                </a:solidFill>
                <a:latin typeface="Times New Roman" pitchFamily="18" charset="0"/>
              </a:rPr>
              <a:t>Формулировка принципа Парето</a:t>
            </a:r>
            <a:r>
              <a:rPr lang="ru-RU" altLang="ru-RU" sz="2000" b="1" dirty="0">
                <a:solidFill>
                  <a:srgbClr val="7030A0"/>
                </a:solidFill>
                <a:latin typeface="Times New Roman" pitchFamily="18" charset="0"/>
              </a:rPr>
              <a:t>: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ебольшая доля причин, </a:t>
            </a:r>
            <a:endParaRPr lang="ru-RU" altLang="ru-RU" sz="2000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вкладываемых средств или прилагаемых усилий (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например,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20%)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отвечает за большую долю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результатов, получаемой продукции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или заработанного вознаграждения (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например,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80%). </a:t>
            </a:r>
            <a:endParaRPr lang="ru-RU" altLang="ru-RU" sz="2000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endParaRPr lang="ru-RU" altLang="ru-RU" sz="2000" u="sng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b="1" u="sng" dirty="0">
                <a:solidFill>
                  <a:srgbClr val="7030A0"/>
                </a:solidFill>
                <a:latin typeface="Times New Roman" pitchFamily="18" charset="0"/>
              </a:rPr>
              <a:t>Примеры</a:t>
            </a:r>
            <a:r>
              <a:rPr lang="ru-RU" altLang="ru-RU" sz="2000" b="1" dirty="0">
                <a:solidFill>
                  <a:srgbClr val="7030A0"/>
                </a:solidFill>
                <a:latin typeface="Times New Roman" pitchFamily="18" charset="0"/>
              </a:rPr>
              <a:t>: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   20% клиентов обеспечивают 80% прибыли;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  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20% ошибок обусловливают 80% потерь;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  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80% результатов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 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t>достигается за 20% расходуемого времени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.</a:t>
            </a:r>
          </a:p>
          <a:p>
            <a:pPr>
              <a:spcBef>
                <a:spcPct val="0"/>
              </a:spcBef>
              <a:buFontTx/>
              <a:buNone/>
            </a:pPr>
            <a:endParaRPr lang="ru-RU" altLang="ru-RU" sz="2000" dirty="0">
              <a:solidFill>
                <a:srgbClr val="0070C0"/>
              </a:solidFill>
              <a:latin typeface="Times New Roman" pitchFamily="18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   </a:t>
            </a:r>
            <a:r>
              <a:rPr lang="ru-RU" altLang="ru-RU" sz="2000" b="1" dirty="0">
                <a:solidFill>
                  <a:srgbClr val="7030A0"/>
                </a:solidFill>
                <a:latin typeface="Times New Roman" pitchFamily="18" charset="0"/>
              </a:rPr>
              <a:t> </a:t>
            </a:r>
            <a:r>
              <a:rPr lang="ru-RU" altLang="ru-RU" sz="2000" b="1" u="sng" dirty="0">
                <a:solidFill>
                  <a:srgbClr val="7030A0"/>
                </a:solidFill>
                <a:latin typeface="Times New Roman" pitchFamily="18" charset="0"/>
              </a:rPr>
              <a:t>Замечание</a:t>
            </a:r>
            <a:r>
              <a:rPr lang="ru-RU" altLang="ru-RU" sz="2000" b="1" dirty="0">
                <a:solidFill>
                  <a:srgbClr val="7030A0"/>
                </a:solidFill>
                <a:latin typeface="Times New Roman" pitchFamily="18" charset="0"/>
              </a:rPr>
              <a:t>: </a:t>
            </a:r>
            <a:r>
              <a:rPr lang="ru-RU" altLang="ru-RU" sz="2000" dirty="0">
                <a:solidFill>
                  <a:srgbClr val="0070C0"/>
                </a:solidFill>
                <a:latin typeface="Times New Roman" pitchFamily="18" charset="0"/>
              </a:rPr>
              <a:t>Не слишком придирайтесь к цифрам!</a:t>
            </a:r>
          </a:p>
        </p:txBody>
      </p:sp>
    </p:spTree>
    <p:extLst>
      <p:ext uri="{BB962C8B-B14F-4D97-AF65-F5344CB8AC3E}">
        <p14:creationId xmlns:p14="http://schemas.microsoft.com/office/powerpoint/2010/main" val="3616457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20118" y="90443"/>
            <a:ext cx="70429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Важность </a:t>
            </a:r>
            <a:r>
              <a:rPr lang="en-US" altLang="ru-RU" sz="3200" b="1" dirty="0">
                <a:solidFill>
                  <a:srgbClr val="C00000"/>
                </a:solidFill>
              </a:rPr>
              <a:t>UML-</a:t>
            </a:r>
            <a:r>
              <a:rPr lang="ru-RU" altLang="ru-RU" sz="3200" b="1" dirty="0">
                <a:solidFill>
                  <a:srgbClr val="C00000"/>
                </a:solidFill>
              </a:rPr>
              <a:t>диаграмм зависит от назначения создаваемых программ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Rectangle 32"/>
          <p:cNvSpPr>
            <a:spLocks noChangeArrowheads="1"/>
          </p:cNvSpPr>
          <p:nvPr/>
        </p:nvSpPr>
        <p:spPr bwMode="auto">
          <a:xfrm>
            <a:off x="1676400" y="1219200"/>
            <a:ext cx="4343400" cy="503231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u="sng" dirty="0">
                <a:solidFill>
                  <a:srgbClr val="000000"/>
                </a:solidFill>
              </a:rPr>
              <a:t>Системы реального времени</a:t>
            </a:r>
            <a:r>
              <a:rPr lang="ru-RU" altLang="ru-RU" sz="2400" dirty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</a:rPr>
              <a:t>Диаграммы: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классов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состояний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последовательностей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использования/прецедентов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компонентов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деятельности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размещения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объектов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взаимодействия</a:t>
            </a:r>
          </a:p>
        </p:txBody>
      </p:sp>
      <p:sp>
        <p:nvSpPr>
          <p:cNvPr id="6" name="Rectangle 33"/>
          <p:cNvSpPr>
            <a:spLocks noChangeArrowheads="1"/>
          </p:cNvSpPr>
          <p:nvPr/>
        </p:nvSpPr>
        <p:spPr bwMode="auto">
          <a:xfrm>
            <a:off x="6248400" y="1219200"/>
            <a:ext cx="4267200" cy="503231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400" u="sng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sz="2400" u="sng" dirty="0">
                <a:solidFill>
                  <a:srgbClr val="000000"/>
                </a:solidFill>
              </a:rPr>
              <a:t>Web-</a:t>
            </a:r>
            <a:r>
              <a:rPr lang="ru-RU" altLang="ru-RU" sz="2400" u="sng" dirty="0">
                <a:solidFill>
                  <a:srgbClr val="000000"/>
                </a:solidFill>
              </a:rPr>
              <a:t>системы</a:t>
            </a:r>
            <a:r>
              <a:rPr lang="ru-RU" altLang="ru-RU" sz="2400" dirty="0">
                <a:solidFill>
                  <a:srgbClr val="000000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</a:rPr>
              <a:t>Диаграммы: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классов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использования/прецедентов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последовательностей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состояний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компонентов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размещения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деятельности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взаимодействия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объектов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ru-RU" altLang="ru-RU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376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38779" y="94687"/>
            <a:ext cx="692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ru-RU" sz="3200" b="1" dirty="0">
                <a:solidFill>
                  <a:srgbClr val="C00000"/>
                </a:solidFill>
              </a:rPr>
              <a:t>3. </a:t>
            </a:r>
            <a:r>
              <a:rPr lang="ru-RU" altLang="ru-RU" sz="3200" b="1" dirty="0">
                <a:solidFill>
                  <a:srgbClr val="C00000"/>
                </a:solidFill>
              </a:rPr>
              <a:t>Мини</a:t>
            </a:r>
            <a:r>
              <a:rPr lang="en-US" altLang="ru-RU" sz="3200" b="1" dirty="0">
                <a:solidFill>
                  <a:srgbClr val="C00000"/>
                </a:solidFill>
              </a:rPr>
              <a:t>UML</a:t>
            </a:r>
            <a:r>
              <a:rPr lang="ru-RU" altLang="ru-RU" sz="3200" b="1" dirty="0">
                <a:solidFill>
                  <a:srgbClr val="C00000"/>
                </a:solidFill>
              </a:rPr>
              <a:t> (</a:t>
            </a:r>
            <a:r>
              <a:rPr lang="en-US" altLang="ru-RU" sz="3200" b="1" dirty="0">
                <a:solidFill>
                  <a:srgbClr val="C00000"/>
                </a:solidFill>
              </a:rPr>
              <a:t>UML-light</a:t>
            </a:r>
            <a:r>
              <a:rPr lang="ru-RU" altLang="ru-RU" sz="3200" b="1" dirty="0">
                <a:solidFill>
                  <a:srgbClr val="C00000"/>
                </a:solidFill>
              </a:rPr>
              <a:t>)  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004047" y="827923"/>
            <a:ext cx="4258418" cy="4448928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u="sng" dirty="0">
                <a:solidFill>
                  <a:srgbClr val="000000"/>
                </a:solidFill>
              </a:rPr>
              <a:t>Системы уровня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u="sng" dirty="0">
                <a:solidFill>
                  <a:srgbClr val="000000"/>
                </a:solidFill>
              </a:rPr>
              <a:t>предприятия.</a:t>
            </a:r>
            <a:endParaRPr lang="ru-RU" altLang="ru-RU" sz="2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400" dirty="0">
                <a:solidFill>
                  <a:srgbClr val="000000"/>
                </a:solidFill>
              </a:rPr>
              <a:t>Диаграммы: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классов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использования/прецедентов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последовательностей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b="1" dirty="0">
                <a:solidFill>
                  <a:srgbClr val="000000"/>
                </a:solidFill>
              </a:rPr>
              <a:t>деятельности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размещения</a:t>
            </a:r>
            <a:endParaRPr lang="ru-RU" altLang="ru-RU" sz="24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компонентов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состояний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взаимодействия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400" dirty="0">
                <a:solidFill>
                  <a:srgbClr val="000000"/>
                </a:solidFill>
              </a:rPr>
              <a:t>объектов</a:t>
            </a:r>
            <a:endParaRPr lang="ru-RU" altLang="ru-RU" sz="2000" dirty="0">
              <a:solidFill>
                <a:srgbClr val="000000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5687785" y="2051957"/>
            <a:ext cx="5956819" cy="3224894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chemeClr val="accent1"/>
              </a:gs>
              <a:gs pos="100000">
                <a:schemeClr val="accent1">
                  <a:gamma/>
                  <a:shade val="46275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ru-RU" altLang="ru-RU" sz="2800" b="1" u="sng" dirty="0">
                <a:solidFill>
                  <a:srgbClr val="000000"/>
                </a:solidFill>
              </a:rPr>
              <a:t>ИТОГ:</a:t>
            </a:r>
            <a:r>
              <a:rPr lang="ru-RU" altLang="ru-RU" sz="2800" b="1" dirty="0">
                <a:solidFill>
                  <a:srgbClr val="000000"/>
                </a:solidFill>
              </a:rPr>
              <a:t> </a:t>
            </a:r>
            <a:r>
              <a:rPr lang="en-US" altLang="ru-RU" sz="2800" b="1" dirty="0">
                <a:solidFill>
                  <a:srgbClr val="000000"/>
                </a:solidFill>
              </a:rPr>
              <a:t>UML-light</a:t>
            </a:r>
            <a:endParaRPr lang="ru-RU" altLang="ru-RU" sz="2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 b="1" dirty="0">
                <a:solidFill>
                  <a:srgbClr val="000000"/>
                </a:solidFill>
              </a:rPr>
              <a:t>Диаграммы прецедентов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 b="1" dirty="0">
                <a:solidFill>
                  <a:srgbClr val="000000"/>
                </a:solidFill>
              </a:rPr>
              <a:t>Диаграммы классов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ru-RU" altLang="ru-RU" sz="2800" b="1" dirty="0">
                <a:solidFill>
                  <a:srgbClr val="000000"/>
                </a:solidFill>
              </a:rPr>
              <a:t>Диаграммы последовательностей</a:t>
            </a:r>
            <a:endParaRPr lang="en-US" altLang="ru-RU" sz="28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ru-RU" altLang="ru-RU" sz="2800" b="1" dirty="0">
                <a:solidFill>
                  <a:srgbClr val="000000"/>
                </a:solidFill>
              </a:rPr>
              <a:t>Диаграммы деятельности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sz="2000" b="1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ru-RU" altLang="ru-RU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74652" y="1118053"/>
            <a:ext cx="4085481" cy="66312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ru-RU" sz="4000" dirty="0">
                <a:solidFill>
                  <a:srgbClr val="000000"/>
                </a:solidFill>
              </a:rPr>
              <a:t>“</a:t>
            </a:r>
            <a:r>
              <a:rPr lang="ru-RU" altLang="ru-RU" sz="2800" dirty="0">
                <a:solidFill>
                  <a:srgbClr val="000000"/>
                </a:solidFill>
              </a:rPr>
              <a:t>Минимальный</a:t>
            </a:r>
            <a:r>
              <a:rPr lang="en-US" altLang="ru-RU" sz="2800" dirty="0">
                <a:solidFill>
                  <a:srgbClr val="000000"/>
                </a:solidFill>
              </a:rPr>
              <a:t>”</a:t>
            </a:r>
            <a:r>
              <a:rPr lang="ru-RU" altLang="ru-RU" sz="2800" dirty="0">
                <a:solidFill>
                  <a:srgbClr val="000000"/>
                </a:solidFill>
              </a:rPr>
              <a:t> </a:t>
            </a:r>
            <a:r>
              <a:rPr lang="en-US" altLang="ru-RU" sz="2800" dirty="0">
                <a:solidFill>
                  <a:srgbClr val="000000"/>
                </a:solidFill>
              </a:rPr>
              <a:t>UML</a:t>
            </a:r>
            <a:endParaRPr lang="ru-RU" altLang="ru-RU" sz="2800" dirty="0">
              <a:solidFill>
                <a:srgbClr val="000000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563984" y="5425312"/>
            <a:ext cx="11414655" cy="1849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Для дальнейшей работы используем следующие продукты:</a:t>
            </a:r>
            <a:endParaRPr lang="en-US" sz="20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StarUML </a:t>
            </a:r>
            <a:r>
              <a:rPr lang="ru-RU" sz="2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 </a:t>
            </a:r>
            <a:r>
              <a:rPr lang="en-US" sz="20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Modelio</a:t>
            </a:r>
            <a:r>
              <a:rPr lang="ru-RU" sz="2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или другой инструмент;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PlantUML (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https://plantuml.com/ru/</a:t>
            </a:r>
            <a:r>
              <a:rPr lang="en-US" sz="20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ru-RU" sz="2000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или </a:t>
            </a:r>
            <a:r>
              <a:rPr lang="en-US" sz="2000" dirty="0" err="1">
                <a:solidFill>
                  <a:srgbClr val="7030A0"/>
                </a:solidFill>
              </a:rPr>
              <a:t>PlantText</a:t>
            </a:r>
            <a:r>
              <a:rPr lang="ru-RU" sz="2000" dirty="0">
                <a:solidFill>
                  <a:srgbClr val="7030A0"/>
                </a:solidFill>
              </a:rPr>
              <a:t> (</a:t>
            </a:r>
            <a:r>
              <a:rPr lang="en-US" sz="2000" dirty="0">
                <a:solidFill>
                  <a:srgbClr val="7030A0"/>
                </a:solidFill>
              </a:rPr>
              <a:t>https://www.planttext.com/</a:t>
            </a:r>
            <a:r>
              <a:rPr lang="ru-RU" sz="2000" dirty="0">
                <a:solidFill>
                  <a:srgbClr val="7030A0"/>
                </a:solidFill>
              </a:rPr>
              <a:t>).</a:t>
            </a:r>
            <a:endParaRPr lang="ru-RU" sz="20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>
              <a:lnSpc>
                <a:spcPct val="107000"/>
              </a:lnSpc>
              <a:spcAft>
                <a:spcPts val="800"/>
              </a:spcAft>
            </a:pPr>
            <a:endParaRPr lang="ru-RU" sz="2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282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33014" y="183749"/>
            <a:ext cx="73299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ru-RU" sz="3200" b="1" dirty="0">
                <a:solidFill>
                  <a:srgbClr val="C00000"/>
                </a:solidFill>
              </a:rPr>
              <a:t>4. </a:t>
            </a:r>
            <a:r>
              <a:rPr lang="ru-RU" altLang="ru-RU" sz="3200" b="1" dirty="0">
                <a:solidFill>
                  <a:srgbClr val="C00000"/>
                </a:solidFill>
              </a:rPr>
              <a:t>Диаграммы прецедентов (вариантов использования) (</a:t>
            </a:r>
            <a:r>
              <a:rPr lang="en-US" altLang="ru-RU" sz="3200" b="1" dirty="0">
                <a:solidFill>
                  <a:srgbClr val="C00000"/>
                </a:solidFill>
              </a:rPr>
              <a:t>Use Case</a:t>
            </a:r>
            <a:r>
              <a:rPr lang="ru-RU" altLang="ru-RU" sz="3200" b="1" dirty="0">
                <a:solidFill>
                  <a:srgbClr val="C00000"/>
                </a:solidFill>
              </a:rPr>
              <a:t>)</a:t>
            </a:r>
            <a:r>
              <a:rPr lang="en-US" altLang="ru-RU" sz="3200" b="1" dirty="0">
                <a:solidFill>
                  <a:srgbClr val="C00000"/>
                </a:solidFill>
              </a:rPr>
              <a:t>. 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14376" y="1260967"/>
            <a:ext cx="1124902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000" b="1" dirty="0">
                <a:solidFill>
                  <a:srgbClr val="C00000"/>
                </a:solidFill>
              </a:rPr>
              <a:t>Назначение </a:t>
            </a:r>
            <a:r>
              <a:rPr lang="en-US" altLang="ru-RU" sz="2000" b="1" dirty="0">
                <a:solidFill>
                  <a:srgbClr val="C00000"/>
                </a:solidFill>
              </a:rPr>
              <a:t>Use Case </a:t>
            </a:r>
            <a:r>
              <a:rPr lang="ru-RU" altLang="ru-RU" sz="2000" b="1" dirty="0">
                <a:solidFill>
                  <a:srgbClr val="C00000"/>
                </a:solidFill>
              </a:rPr>
              <a:t>диаграмм</a:t>
            </a:r>
            <a:r>
              <a:rPr lang="ru-RU" altLang="ru-RU" sz="2000" b="1" dirty="0">
                <a:solidFill>
                  <a:srgbClr val="0070C0"/>
                </a:solidFill>
              </a:rPr>
              <a:t>:</a:t>
            </a:r>
            <a:endParaRPr lang="en-US" altLang="ru-RU" sz="2000" b="1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Определить функциональность проектируемой системы в виде обозримой диаграммы или набора таких диаграмм.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Определить контекст/контексты моделируемой предметной области.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Специфицировать поведение проектируемой системы в виде вариантов использования, может быть связанных между собой.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Разработать концептуальную модель системы  выделив наиболее общие понятия и предполагая её последующую детализацию описаниями потоков данных (в технологии </a:t>
            </a:r>
            <a:r>
              <a:rPr lang="en-US" altLang="ru-RU" sz="2000" dirty="0">
                <a:solidFill>
                  <a:srgbClr val="0070C0"/>
                </a:solidFill>
              </a:rPr>
              <a:t>DDD), </a:t>
            </a:r>
            <a:r>
              <a:rPr lang="ru-RU" altLang="ru-RU" sz="2000" dirty="0">
                <a:solidFill>
                  <a:srgbClr val="0070C0"/>
                </a:solidFill>
              </a:rPr>
              <a:t>логическими, физическими моделями и моделями структур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Подготовить документацию для взаимодействия разработчиков системы с заказчиками и пользователями.</a:t>
            </a:r>
          </a:p>
          <a:p>
            <a:pPr indent="360000"/>
            <a:r>
              <a:rPr lang="ru-RU" sz="2000" b="1" dirty="0">
                <a:solidFill>
                  <a:srgbClr val="C00000"/>
                </a:solidFill>
              </a:rPr>
              <a:t>Два основных типа сущностей:</a:t>
            </a:r>
          </a:p>
          <a:p>
            <a:pPr indent="360000"/>
            <a:endParaRPr lang="ru-RU" sz="2000" dirty="0">
              <a:solidFill>
                <a:srgbClr val="0070C0"/>
              </a:solidFill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Действующие лица (</a:t>
            </a:r>
            <a:r>
              <a:rPr lang="ru-RU" sz="2000" dirty="0" err="1">
                <a:solidFill>
                  <a:srgbClr val="7030A0"/>
                </a:solidFill>
              </a:rPr>
              <a:t>акторы</a:t>
            </a:r>
            <a:r>
              <a:rPr lang="ru-RU" sz="2000" dirty="0">
                <a:solidFill>
                  <a:srgbClr val="7030A0"/>
                </a:solidFill>
              </a:rPr>
              <a:t> или актеры):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ru-RU" sz="2000" dirty="0">
              <a:solidFill>
                <a:srgbClr val="7030A0"/>
              </a:solidFill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Варианты использования: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altLang="ru-RU" sz="2000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11" y="6106705"/>
            <a:ext cx="5503846" cy="78657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47" y="4657725"/>
            <a:ext cx="5508414" cy="12740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7081" y="4657725"/>
            <a:ext cx="118110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98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2373217" y="412556"/>
            <a:ext cx="5094383" cy="633475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C00000"/>
                </a:solidFill>
              </a:rPr>
              <a:t>Что такое стереотип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330960" y="1218751"/>
            <a:ext cx="1032256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</a:rPr>
              <a:t>Стереотип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 это механизм обобщения позволяющий расширять словарь </a:t>
            </a:r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</a:rPr>
              <a:t>UML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. </a:t>
            </a:r>
          </a:p>
          <a:p>
            <a:pPr indent="457200"/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Стереотип изображается как имя, заключенное в кавычки «», или знаки &lt;&lt;&gt;&gt;  и обычно расположенное над именем элемента.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indent="457200"/>
            <a:endParaRPr lang="en-US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 indent="457200"/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 Примеры стереотипов:</a:t>
            </a:r>
            <a:endParaRPr lang="ru-RU" b="0" i="0" dirty="0"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5" name="Таблица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404035"/>
              </p:ext>
            </p:extLst>
          </p:nvPr>
        </p:nvGraphicFramePr>
        <p:xfrm>
          <a:off x="1534160" y="2696079"/>
          <a:ext cx="10119360" cy="2931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54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0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3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Стереотип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Применим к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Назначение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  <a:effectLst/>
                        </a:rPr>
                        <a:t>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0070C0"/>
                          </a:solidFill>
                          <a:effectLst/>
                        </a:rPr>
                        <a:t>Класс (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</a:rPr>
                        <a:t>class)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Определяет связанное множество ролей, которые играет пользователь прецедента при взаимодействии с ним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7030A0"/>
                          </a:solidFill>
                          <a:effectLst/>
                        </a:rPr>
                        <a:t>document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0070C0"/>
                          </a:solidFill>
                          <a:effectLst/>
                        </a:rPr>
                        <a:t>Компонент (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</a:rPr>
                        <a:t>component)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Компонент представляет документ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7030A0"/>
                          </a:solidFill>
                          <a:effectLst/>
                        </a:rPr>
                        <a:t>extend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>
                          <a:solidFill>
                            <a:srgbClr val="0070C0"/>
                          </a:solidFill>
                          <a:effectLst/>
                        </a:rPr>
                        <a:t>Зависимость (</a:t>
                      </a:r>
                      <a:r>
                        <a:rPr lang="en-US" b="1">
                          <a:solidFill>
                            <a:srgbClr val="0070C0"/>
                          </a:solidFill>
                          <a:effectLst/>
                        </a:rPr>
                        <a:t>dependency)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Целевой вариант использования расширяет поведение исходного в данной точке расширения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05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7030A0"/>
                          </a:solidFill>
                          <a:effectLst/>
                        </a:rPr>
                        <a:t>include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0070C0"/>
                          </a:solidFill>
                          <a:effectLst/>
                        </a:rPr>
                        <a:t>Зависимость (</a:t>
                      </a:r>
                      <a:r>
                        <a:rPr lang="en-US" b="1" dirty="0">
                          <a:solidFill>
                            <a:srgbClr val="0070C0"/>
                          </a:solidFill>
                          <a:effectLst/>
                        </a:rPr>
                        <a:t>dependency)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Исходный прецедент явно включает поведение другого прецедента в точке, определяемой исходным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6" name="Рисунок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5678746"/>
            <a:ext cx="8201025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18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759615" y="164659"/>
            <a:ext cx="56724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Основные сущности </a:t>
            </a:r>
            <a:r>
              <a:rPr lang="en-US" altLang="ru-RU" sz="3200" b="1" dirty="0">
                <a:solidFill>
                  <a:srgbClr val="C00000"/>
                </a:solidFill>
              </a:rPr>
              <a:t>Use Case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072" y="2660365"/>
            <a:ext cx="4988928" cy="222148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42775" y="4691406"/>
            <a:ext cx="1057960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>
              <a:lnSpc>
                <a:spcPct val="80000"/>
              </a:lnSpc>
            </a:pPr>
            <a:r>
              <a:rPr lang="ru-RU" sz="2000" b="1" dirty="0">
                <a:solidFill>
                  <a:srgbClr val="C00000"/>
                </a:solidFill>
              </a:rPr>
              <a:t>Основные типы отношений между сущностями: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7030A0"/>
                </a:solidFill>
              </a:rPr>
              <a:t>Ассоциации </a:t>
            </a:r>
            <a:r>
              <a:rPr lang="ru-RU" sz="2000" dirty="0">
                <a:solidFill>
                  <a:srgbClr val="0070C0"/>
                </a:solidFill>
              </a:rPr>
              <a:t>между </a:t>
            </a:r>
            <a:r>
              <a:rPr lang="ru-RU" sz="2000" dirty="0" err="1">
                <a:solidFill>
                  <a:srgbClr val="0070C0"/>
                </a:solidFill>
              </a:rPr>
              <a:t>актором</a:t>
            </a:r>
            <a:r>
              <a:rPr lang="ru-RU" sz="2000" dirty="0">
                <a:solidFill>
                  <a:srgbClr val="0070C0"/>
                </a:solidFill>
              </a:rPr>
              <a:t> и вариантом использования.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0070C0"/>
                </a:solidFill>
              </a:rPr>
              <a:t>Изображается сплошной прямой.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7030A0"/>
                </a:solidFill>
              </a:rPr>
              <a:t>Обобщение</a:t>
            </a:r>
            <a:r>
              <a:rPr lang="ru-RU" sz="2000" dirty="0">
                <a:solidFill>
                  <a:srgbClr val="0070C0"/>
                </a:solidFill>
              </a:rPr>
              <a:t> между авторами, обобщение между вариантами 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0070C0"/>
                </a:solidFill>
              </a:rPr>
              <a:t>использования.</a:t>
            </a: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Различные</a:t>
            </a:r>
            <a:r>
              <a:rPr lang="ru-RU" sz="2000" b="1" dirty="0">
                <a:solidFill>
                  <a:srgbClr val="7030A0"/>
                </a:solidFill>
              </a:rPr>
              <a:t> зависимости </a:t>
            </a:r>
            <a:r>
              <a:rPr lang="ru-RU" sz="2000" dirty="0">
                <a:solidFill>
                  <a:srgbClr val="0070C0"/>
                </a:solidFill>
              </a:rPr>
              <a:t>между вариантами использования.   </a:t>
            </a:r>
          </a:p>
          <a:p>
            <a:pPr>
              <a:lnSpc>
                <a:spcPct val="80000"/>
              </a:lnSpc>
            </a:pPr>
            <a:r>
              <a:rPr lang="ru-RU" sz="2000" dirty="0">
                <a:solidFill>
                  <a:srgbClr val="0070C0"/>
                </a:solidFill>
              </a:rPr>
              <a:t>Естественно, могут использоваться комментарии. </a:t>
            </a:r>
          </a:p>
        </p:txBody>
      </p:sp>
      <p:sp>
        <p:nvSpPr>
          <p:cNvPr id="6" name="Скругленная прямоугольная выноска 5"/>
          <p:cNvSpPr/>
          <p:nvPr/>
        </p:nvSpPr>
        <p:spPr>
          <a:xfrm rot="10800000" flipV="1">
            <a:off x="9076888" y="2108106"/>
            <a:ext cx="1658581" cy="534154"/>
          </a:xfrm>
          <a:prstGeom prst="wedgeRoundRectCallout">
            <a:avLst>
              <a:gd name="adj1" fmla="val -40038"/>
              <a:gd name="adj2" fmla="val 10670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b="1" dirty="0">
                <a:solidFill>
                  <a:srgbClr val="7030A0"/>
                </a:solidFill>
              </a:rPr>
              <a:t>Комментарий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28601" y="749434"/>
            <a:ext cx="884828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ru-RU" altLang="ru-RU" sz="2000" b="1" dirty="0" err="1">
                <a:solidFill>
                  <a:srgbClr val="C00000"/>
                </a:solidFill>
              </a:rPr>
              <a:t>Акторы</a:t>
            </a:r>
            <a:r>
              <a:rPr lang="ru-RU" altLang="ru-RU" sz="2000" dirty="0">
                <a:solidFill>
                  <a:srgbClr val="C0000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– действующие субъекты, множество взаимосвязанных ролей.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u="sng" dirty="0">
                <a:solidFill>
                  <a:srgbClr val="0070C0"/>
                </a:solidFill>
              </a:rPr>
              <a:t>Примеры </a:t>
            </a:r>
            <a:r>
              <a:rPr lang="ru-RU" altLang="ru-RU" sz="2000" u="sng" dirty="0" err="1">
                <a:solidFill>
                  <a:srgbClr val="0070C0"/>
                </a:solidFill>
              </a:rPr>
              <a:t>акторов</a:t>
            </a:r>
            <a:r>
              <a:rPr lang="ru-RU" altLang="ru-RU" sz="2000" dirty="0">
                <a:solidFill>
                  <a:srgbClr val="0070C0"/>
                </a:solidFill>
              </a:rPr>
              <a:t>: менеджер по продажам, принтер, бухгалтерская система.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 err="1">
                <a:solidFill>
                  <a:srgbClr val="0070C0"/>
                </a:solidFill>
              </a:rPr>
              <a:t>Акторы</a:t>
            </a:r>
            <a:r>
              <a:rPr lang="ru-RU" altLang="ru-RU" sz="2000" dirty="0">
                <a:solidFill>
                  <a:srgbClr val="0070C0"/>
                </a:solidFill>
              </a:rPr>
              <a:t> находятся вне проектируемой системы.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 err="1">
                <a:solidFill>
                  <a:srgbClr val="0070C0"/>
                </a:solidFill>
              </a:rPr>
              <a:t>Актор</a:t>
            </a:r>
            <a:r>
              <a:rPr lang="ru-RU" altLang="ru-RU" sz="2000" dirty="0">
                <a:solidFill>
                  <a:srgbClr val="0070C0"/>
                </a:solidFill>
              </a:rPr>
              <a:t> это множество взаимосвязанных ролей.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Стереотип </a:t>
            </a:r>
            <a:r>
              <a:rPr lang="en-US" altLang="ru-RU" sz="2000" dirty="0">
                <a:solidFill>
                  <a:srgbClr val="0070C0"/>
                </a:solidFill>
              </a:rPr>
              <a:t>&lt;&lt;Actor&gt;&gt;.</a:t>
            </a:r>
            <a:endParaRPr lang="ru-RU" altLang="ru-RU" sz="2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u="sng" dirty="0">
                <a:solidFill>
                  <a:srgbClr val="0070C0"/>
                </a:solidFill>
              </a:rPr>
              <a:t>Важно</a:t>
            </a:r>
            <a:r>
              <a:rPr lang="ru-RU" altLang="ru-RU" sz="2000" dirty="0">
                <a:solidFill>
                  <a:srgbClr val="0070C0"/>
                </a:solidFill>
              </a:rPr>
              <a:t>: При создании модели необходимо выписать все существенные варианты использования.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ru-RU" sz="2000" b="1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b="1" dirty="0">
                <a:solidFill>
                  <a:srgbClr val="C00000"/>
                </a:solidFill>
              </a:rPr>
              <a:t>Варианты использования</a:t>
            </a:r>
            <a:r>
              <a:rPr lang="ru-RU" altLang="ru-RU" sz="2000" dirty="0">
                <a:solidFill>
                  <a:srgbClr val="C00000"/>
                </a:solidFill>
              </a:rPr>
              <a:t> </a:t>
            </a:r>
            <a:r>
              <a:rPr lang="ru-RU" altLang="ru-RU" sz="2000" b="1" dirty="0">
                <a:solidFill>
                  <a:srgbClr val="C00000"/>
                </a:solidFill>
              </a:rPr>
              <a:t>(</a:t>
            </a:r>
            <a:r>
              <a:rPr lang="en-US" altLang="ru-RU" sz="2000" b="1" dirty="0">
                <a:solidFill>
                  <a:srgbClr val="C00000"/>
                </a:solidFill>
              </a:rPr>
              <a:t>Use Case</a:t>
            </a:r>
            <a:r>
              <a:rPr lang="ru-RU" altLang="ru-RU" sz="2000" b="1" dirty="0">
                <a:solidFill>
                  <a:srgbClr val="C00000"/>
                </a:solidFill>
              </a:rPr>
              <a:t>) </a:t>
            </a:r>
            <a:r>
              <a:rPr lang="ru-RU" altLang="ru-RU" sz="2000" dirty="0">
                <a:solidFill>
                  <a:srgbClr val="0070C0"/>
                </a:solidFill>
              </a:rPr>
              <a:t>– это очевидное для постановщика задачи  взаимодействие пользователя и информационной системы (ИС), или двух ИС, или ИС и устройства. Он определяет некоторый набор сценариев, приводящих к значимому с точки зрения </a:t>
            </a:r>
            <a:r>
              <a:rPr lang="ru-RU" altLang="ru-RU" sz="2000" dirty="0" err="1">
                <a:solidFill>
                  <a:srgbClr val="0070C0"/>
                </a:solidFill>
              </a:rPr>
              <a:t>актора</a:t>
            </a:r>
            <a:r>
              <a:rPr lang="ru-RU" altLang="ru-RU" sz="2000" dirty="0">
                <a:solidFill>
                  <a:srgbClr val="0070C0"/>
                </a:solidFill>
              </a:rPr>
              <a:t> результату.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Стереотип </a:t>
            </a:r>
            <a:r>
              <a:rPr lang="en-US" altLang="ru-RU" sz="2000" dirty="0">
                <a:solidFill>
                  <a:srgbClr val="0070C0"/>
                </a:solidFill>
              </a:rPr>
              <a:t>&lt;&lt;Use Case&gt;&gt;.</a:t>
            </a:r>
            <a:endParaRPr lang="ru-RU" altLang="ru-RU" sz="2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Для достижения ясности можно пробовать переписывать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варианты использования в схеме </a:t>
            </a:r>
            <a:r>
              <a:rPr lang="en-US" altLang="ru-RU" sz="2000" dirty="0">
                <a:solidFill>
                  <a:srgbClr val="0070C0"/>
                </a:solidFill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</a:rPr>
              <a:t>субъект – предикат – объект</a:t>
            </a:r>
            <a:r>
              <a:rPr lang="en-US" altLang="ru-RU" sz="2000" dirty="0">
                <a:solidFill>
                  <a:srgbClr val="0070C0"/>
                </a:solidFill>
              </a:rPr>
              <a:t>”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7779161" y="4932085"/>
            <a:ext cx="3646126" cy="3755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диаграммы прецедентов.</a:t>
            </a:r>
            <a:endParaRPr lang="ru-RU" sz="1050" b="1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7715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20B623DE-8694-4A18-BBCD-7CF3E00F6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6685693" cy="633475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rgbClr val="C00000"/>
                </a:solidFill>
              </a:rPr>
              <a:t>Свойства прецедентов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57702" y="1621099"/>
            <a:ext cx="9994988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000" dirty="0">
                <a:solidFill>
                  <a:srgbClr val="C00000"/>
                </a:solidFill>
              </a:rPr>
              <a:t>Вариант использования</a:t>
            </a:r>
            <a:r>
              <a:rPr lang="ru-RU" sz="2000" dirty="0">
                <a:solidFill>
                  <a:srgbClr val="0070C0"/>
                </a:solidFill>
              </a:rPr>
              <a:t> определяет </a:t>
            </a:r>
            <a:r>
              <a:rPr lang="ru-RU" sz="2000" dirty="0">
                <a:solidFill>
                  <a:srgbClr val="7030A0"/>
                </a:solidFill>
              </a:rPr>
              <a:t>фрагмент поведения некоторой сущност</a:t>
            </a:r>
            <a:r>
              <a:rPr lang="ru-RU" sz="2000" dirty="0">
                <a:solidFill>
                  <a:srgbClr val="0070C0"/>
                </a:solidFill>
              </a:rPr>
              <a:t>и без детализации её структуры. Прецедент может относиться ко всей системе или любому её фрагменту обладающему собственным поведением.</a:t>
            </a:r>
          </a:p>
          <a:p>
            <a:pPr indent="457200"/>
            <a:r>
              <a:rPr lang="ru-RU" sz="2000" dirty="0">
                <a:solidFill>
                  <a:srgbClr val="0070C0"/>
                </a:solidFill>
              </a:rPr>
              <a:t>Важно правильно разбить систему на модули.</a:t>
            </a:r>
          </a:p>
          <a:p>
            <a:pPr indent="457200"/>
            <a:r>
              <a:rPr lang="ru-RU" sz="2000" dirty="0">
                <a:solidFill>
                  <a:srgbClr val="0070C0"/>
                </a:solidFill>
              </a:rPr>
              <a:t>Можно считать, что каждый вариант использования соответствует отдельному сервису, представляющему моделируемую сущность.  Этот сервис инициализируется по запросу </a:t>
            </a:r>
            <a:r>
              <a:rPr lang="ru-RU" sz="2000" dirty="0" err="1">
                <a:solidFill>
                  <a:srgbClr val="0070C0"/>
                </a:solidFill>
              </a:rPr>
              <a:t>актора</a:t>
            </a:r>
            <a:r>
              <a:rPr lang="ru-RU" sz="2000" dirty="0">
                <a:solidFill>
                  <a:srgbClr val="0070C0"/>
                </a:solidFill>
              </a:rPr>
              <a:t> или другого прецедента.</a:t>
            </a:r>
          </a:p>
          <a:p>
            <a:pPr indent="457200"/>
            <a:r>
              <a:rPr lang="ru-RU" sz="2000" b="1" dirty="0">
                <a:solidFill>
                  <a:srgbClr val="0070C0"/>
                </a:solidFill>
              </a:rPr>
              <a:t>Варианты использования могут включать в себя описания: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7030A0"/>
                </a:solidFill>
              </a:rPr>
              <a:t>основных вариантов </a:t>
            </a:r>
            <a:r>
              <a:rPr lang="ru-RU" sz="2000" dirty="0">
                <a:solidFill>
                  <a:srgbClr val="0070C0"/>
                </a:solidFill>
              </a:rPr>
              <a:t>реализации сервиса,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7030A0"/>
                </a:solidFill>
              </a:rPr>
              <a:t>альтернативных вариантов,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rgbClr val="7030A0"/>
                </a:solidFill>
              </a:rPr>
              <a:t>исключительных ситуаций</a:t>
            </a:r>
            <a:r>
              <a:rPr lang="ru-RU" sz="2000" dirty="0">
                <a:solidFill>
                  <a:srgbClr val="0070C0"/>
                </a:solidFill>
              </a:rPr>
              <a:t>, таких как корректная обработка ошибок системы. </a:t>
            </a:r>
          </a:p>
          <a:p>
            <a:pPr indent="45720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925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27170" y="500990"/>
            <a:ext cx="75976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Пример диаграммы </a:t>
            </a:r>
            <a:r>
              <a:rPr lang="en-US" sz="3200" b="1" dirty="0">
                <a:solidFill>
                  <a:srgbClr val="C00000"/>
                </a:solidFill>
              </a:rPr>
              <a:t>Use Case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7354" y="1085765"/>
            <a:ext cx="1107854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Диаграмма </a:t>
            </a:r>
            <a:r>
              <a:rPr lang="ru-RU" sz="2000" dirty="0" err="1">
                <a:solidFill>
                  <a:srgbClr val="0070C0"/>
                </a:solidFill>
              </a:rPr>
              <a:t>UseCase</a:t>
            </a:r>
            <a:r>
              <a:rPr lang="ru-RU" sz="2000" dirty="0">
                <a:solidFill>
                  <a:srgbClr val="0070C0"/>
                </a:solidFill>
              </a:rPr>
              <a:t> описывает, </a:t>
            </a:r>
            <a:r>
              <a:rPr lang="ru-RU" sz="2000" b="1" dirty="0">
                <a:solidFill>
                  <a:srgbClr val="C00000"/>
                </a:solidFill>
              </a:rPr>
              <a:t>ЧТО</a:t>
            </a:r>
            <a:r>
              <a:rPr lang="ru-RU" sz="2000" dirty="0">
                <a:solidFill>
                  <a:srgbClr val="0070C0"/>
                </a:solidFill>
              </a:rPr>
              <a:t> должна делать система.</a:t>
            </a:r>
          </a:p>
          <a:p>
            <a:r>
              <a:rPr lang="ru-RU" sz="2000" b="1" u="sng" dirty="0">
                <a:solidFill>
                  <a:srgbClr val="C00000"/>
                </a:solidFill>
              </a:rPr>
              <a:t>Пример</a:t>
            </a:r>
            <a:r>
              <a:rPr lang="ru-RU" sz="2000" b="1" dirty="0">
                <a:solidFill>
                  <a:srgbClr val="C00000"/>
                </a:solidFill>
              </a:rPr>
              <a:t>: </a:t>
            </a:r>
            <a:r>
              <a:rPr lang="ru-RU" sz="2000" dirty="0">
                <a:solidFill>
                  <a:srgbClr val="0070C0"/>
                </a:solidFill>
              </a:rPr>
              <a:t>диаграмма </a:t>
            </a:r>
            <a:r>
              <a:rPr lang="ru-RU" sz="2000" dirty="0" err="1">
                <a:solidFill>
                  <a:srgbClr val="0070C0"/>
                </a:solidFill>
              </a:rPr>
              <a:t>UseCase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7030A0"/>
                </a:solidFill>
              </a:rPr>
              <a:t>1. Текстовое задание </a:t>
            </a:r>
            <a:r>
              <a:rPr lang="ru-RU" sz="2000" dirty="0">
                <a:solidFill>
                  <a:srgbClr val="0070C0"/>
                </a:solidFill>
              </a:rPr>
              <a:t>(точка зрения менеджера или топ-менеджера). Например:</a:t>
            </a:r>
          </a:p>
          <a:p>
            <a:r>
              <a:rPr lang="ru-RU" sz="2000" dirty="0">
                <a:solidFill>
                  <a:srgbClr val="0070C0"/>
                </a:solidFill>
              </a:rPr>
              <a:t>Создать информационную подсистему для реализации процесса продажи товаров с возможностью доставки товаров.</a:t>
            </a:r>
          </a:p>
          <a:p>
            <a:r>
              <a:rPr lang="ru-RU" sz="2000" dirty="0">
                <a:solidFill>
                  <a:srgbClr val="7030A0"/>
                </a:solidFill>
              </a:rPr>
              <a:t>2.UseCase  диаграммы</a:t>
            </a:r>
          </a:p>
          <a:p>
            <a:r>
              <a:rPr lang="ru-RU" sz="2000" dirty="0">
                <a:solidFill>
                  <a:srgbClr val="0070C0"/>
                </a:solidFill>
              </a:rPr>
              <a:t>-- точка зрения менеджера или топ-менеджера</a:t>
            </a:r>
          </a:p>
          <a:p>
            <a:r>
              <a:rPr lang="ru-RU" sz="2000" dirty="0">
                <a:solidFill>
                  <a:srgbClr val="0070C0"/>
                </a:solidFill>
              </a:rPr>
              <a:t>-- уровень скорее концептуальный</a:t>
            </a:r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36614"/>
            <a:ext cx="7440706" cy="302138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6" name="Скругленная прямоугольная выноска 5"/>
          <p:cNvSpPr/>
          <p:nvPr/>
        </p:nvSpPr>
        <p:spPr>
          <a:xfrm>
            <a:off x="7377167" y="3481755"/>
            <a:ext cx="2810256" cy="488425"/>
          </a:xfrm>
          <a:prstGeom prst="wedgeRoundRectCallout">
            <a:avLst>
              <a:gd name="adj1" fmla="val -59775"/>
              <a:gd name="adj2" fmla="val 117855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Это прецедент (</a:t>
            </a:r>
            <a:r>
              <a:rPr lang="en-US" dirty="0">
                <a:solidFill>
                  <a:srgbClr val="7030A0"/>
                </a:solidFill>
              </a:rPr>
              <a:t>Use Case</a:t>
            </a:r>
            <a:r>
              <a:rPr lang="ru-RU" dirty="0">
                <a:solidFill>
                  <a:srgbClr val="7030A0"/>
                </a:solidFill>
              </a:rPr>
              <a:t>)</a:t>
            </a:r>
          </a:p>
        </p:txBody>
      </p:sp>
      <p:sp>
        <p:nvSpPr>
          <p:cNvPr id="7" name="Скругленная прямоугольная выноска 6"/>
          <p:cNvSpPr/>
          <p:nvPr/>
        </p:nvSpPr>
        <p:spPr>
          <a:xfrm>
            <a:off x="8312634" y="4535866"/>
            <a:ext cx="1405128" cy="488425"/>
          </a:xfrm>
          <a:prstGeom prst="wedgeRoundRectCallout">
            <a:avLst>
              <a:gd name="adj1" fmla="val -82964"/>
              <a:gd name="adj2" fmla="val 13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Это </a:t>
            </a:r>
            <a:r>
              <a:rPr lang="ru-RU" dirty="0" err="1">
                <a:solidFill>
                  <a:srgbClr val="7030A0"/>
                </a:solidFill>
              </a:rPr>
              <a:t>актор</a:t>
            </a:r>
            <a:endParaRPr lang="ru-RU" dirty="0">
              <a:solidFill>
                <a:srgbClr val="7030A0"/>
              </a:solidFill>
            </a:endParaRPr>
          </a:p>
        </p:txBody>
      </p:sp>
      <p:sp>
        <p:nvSpPr>
          <p:cNvPr id="8" name="Скругленная прямоугольная выноска 7"/>
          <p:cNvSpPr/>
          <p:nvPr/>
        </p:nvSpPr>
        <p:spPr>
          <a:xfrm>
            <a:off x="8001042" y="5825458"/>
            <a:ext cx="1405128" cy="488425"/>
          </a:xfrm>
          <a:prstGeom prst="wedgeRoundRectCallout">
            <a:avLst>
              <a:gd name="adj1" fmla="val -108994"/>
              <a:gd name="adj2" fmla="val -49364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Это связь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719072" y="3836615"/>
            <a:ext cx="5620512" cy="2905562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ая прямоугольная выноска 9"/>
          <p:cNvSpPr/>
          <p:nvPr/>
        </p:nvSpPr>
        <p:spPr>
          <a:xfrm>
            <a:off x="5388504" y="3295454"/>
            <a:ext cx="1808571" cy="488425"/>
          </a:xfrm>
          <a:prstGeom prst="wedgeRoundRectCallout">
            <a:avLst>
              <a:gd name="adj1" fmla="val -99955"/>
              <a:gd name="adj2" fmla="val 6016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rgbClr val="7030A0"/>
                </a:solidFill>
              </a:rPr>
              <a:t>Это граница ИС</a:t>
            </a:r>
          </a:p>
        </p:txBody>
      </p:sp>
    </p:spTree>
    <p:extLst>
      <p:ext uri="{BB962C8B-B14F-4D97-AF65-F5344CB8AC3E}">
        <p14:creationId xmlns:p14="http://schemas.microsoft.com/office/powerpoint/2010/main" val="38213969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4" y="500990"/>
            <a:ext cx="59112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Основные свойства прецедента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86826" y="1699938"/>
            <a:ext cx="10639425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030A0"/>
                </a:solidFill>
              </a:rPr>
              <a:t>1.  </a:t>
            </a:r>
            <a:r>
              <a:rPr lang="ru-RU" sz="2000" b="1" dirty="0">
                <a:solidFill>
                  <a:srgbClr val="7030A0"/>
                </a:solidFill>
              </a:rPr>
              <a:t>Прецедент – это завершенный фрагмент функциональности, </a:t>
            </a:r>
            <a:r>
              <a:rPr lang="ru-RU" sz="2000" dirty="0">
                <a:solidFill>
                  <a:srgbClr val="0070C0"/>
                </a:solidFill>
              </a:rPr>
              <a:t>который может включать основной поток  управления, альтернативные потоки и потоки исключительных ситуаций.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2.  Прецедент – это фрагмент функций наблюдаемых извне системы. </a:t>
            </a:r>
            <a:r>
              <a:rPr lang="ru-RU" sz="2000" dirty="0">
                <a:solidFill>
                  <a:srgbClr val="0070C0"/>
                </a:solidFill>
              </a:rPr>
              <a:t>Внутренние функции с ними связаны, ими определяются, но от них отличны.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3.  Прецеденты ортогональны</a:t>
            </a:r>
            <a:r>
              <a:rPr lang="ru-RU" sz="2000" dirty="0">
                <a:solidFill>
                  <a:srgbClr val="0070C0"/>
                </a:solidFill>
              </a:rPr>
              <a:t>. Они могут совместно использовать объекты, </a:t>
            </a:r>
            <a:r>
              <a:rPr lang="ru-RU" sz="2000" dirty="0" smtClean="0">
                <a:solidFill>
                  <a:srgbClr val="0070C0"/>
                </a:solidFill>
              </a:rPr>
              <a:t>но </a:t>
            </a:r>
            <a:r>
              <a:rPr lang="ru-RU" sz="2000" dirty="0">
                <a:solidFill>
                  <a:srgbClr val="0070C0"/>
                </a:solidFill>
              </a:rPr>
              <a:t>выполнение  каждого прецедента не зависит от других прецедентов (см. свойства модульности).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4.  Прецедент инициируется некоторым субъектом. </a:t>
            </a:r>
            <a:r>
              <a:rPr lang="ru-RU" sz="2000" dirty="0">
                <a:solidFill>
                  <a:srgbClr val="0070C0"/>
                </a:solidFill>
              </a:rPr>
              <a:t>В процессе работы прецедент может взаимодействовать с другими субъектами.</a:t>
            </a:r>
          </a:p>
          <a:p>
            <a:r>
              <a:rPr lang="ru-RU" sz="2000" b="1" dirty="0">
                <a:solidFill>
                  <a:srgbClr val="7030A0"/>
                </a:solidFill>
              </a:rPr>
              <a:t>5.   Прецедент</a:t>
            </a:r>
            <a:r>
              <a:rPr lang="ru-RU" sz="2000" dirty="0">
                <a:solidFill>
                  <a:srgbClr val="0070C0"/>
                </a:solidFill>
              </a:rPr>
              <a:t> </a:t>
            </a:r>
            <a:r>
              <a:rPr lang="ru-RU" sz="2000" b="1" dirty="0">
                <a:solidFill>
                  <a:srgbClr val="7030A0"/>
                </a:solidFill>
              </a:rPr>
              <a:t>– это фрагмент функциональности</a:t>
            </a:r>
            <a:r>
              <a:rPr lang="ru-RU" sz="2000" dirty="0">
                <a:solidFill>
                  <a:srgbClr val="0070C0"/>
                </a:solidFill>
              </a:rPr>
              <a:t>, исполнение которой в пределах одного прецедента создаёт значимый  полезный результат.</a:t>
            </a:r>
          </a:p>
          <a:p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 smtClean="0">
                <a:solidFill>
                  <a:srgbClr val="0070C0"/>
                </a:solidFill>
              </a:rPr>
              <a:t>Для </a:t>
            </a:r>
            <a:r>
              <a:rPr lang="ru-RU" sz="2000" dirty="0">
                <a:solidFill>
                  <a:srgbClr val="0070C0"/>
                </a:solidFill>
              </a:rPr>
              <a:t>выявления прецедентов  необходимо анализировать задачи, выполняемые субъектами, и их цели. </a:t>
            </a:r>
          </a:p>
        </p:txBody>
      </p:sp>
    </p:spTree>
    <p:extLst>
      <p:ext uri="{BB962C8B-B14F-4D97-AF65-F5344CB8AC3E}">
        <p14:creationId xmlns:p14="http://schemas.microsoft.com/office/powerpoint/2010/main" val="27846521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4" y="500990"/>
            <a:ext cx="6196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altLang="ru-RU" sz="3200" b="1" dirty="0">
                <a:solidFill>
                  <a:srgbClr val="C00000"/>
                </a:solidFill>
              </a:rPr>
              <a:t>Элементы диаграмм </a:t>
            </a:r>
            <a:r>
              <a:rPr lang="en-US" altLang="ru-RU" sz="3200" b="1" dirty="0">
                <a:solidFill>
                  <a:srgbClr val="C00000"/>
                </a:solidFill>
              </a:rPr>
              <a:t>Use Case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14400" y="1296798"/>
            <a:ext cx="72120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b="1" dirty="0">
                <a:solidFill>
                  <a:srgbClr val="C00000"/>
                </a:solidFill>
              </a:rPr>
              <a:t>1. Сущности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		</a:t>
            </a:r>
            <a:r>
              <a:rPr lang="ru-RU" altLang="ru-RU" sz="2000" dirty="0">
                <a:solidFill>
                  <a:srgbClr val="7030A0"/>
                </a:solidFill>
              </a:rPr>
              <a:t>Действующие субъекты </a:t>
            </a:r>
            <a:r>
              <a:rPr lang="ru-RU" altLang="ru-RU" sz="2000" b="1" dirty="0">
                <a:solidFill>
                  <a:srgbClr val="7030A0"/>
                </a:solidFill>
              </a:rPr>
              <a:t>(</a:t>
            </a:r>
            <a:r>
              <a:rPr lang="ru-RU" altLang="ru-RU" sz="2000" b="1" dirty="0" err="1">
                <a:solidFill>
                  <a:srgbClr val="7030A0"/>
                </a:solidFill>
              </a:rPr>
              <a:t>акторы</a:t>
            </a:r>
            <a:r>
              <a:rPr lang="ru-RU" altLang="ru-RU" sz="2000" b="1" dirty="0">
                <a:solidFill>
                  <a:srgbClr val="7030A0"/>
                </a:solidFill>
              </a:rPr>
              <a:t>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		</a:t>
            </a:r>
            <a:r>
              <a:rPr lang="ru-RU" altLang="ru-RU" sz="2000" b="1" dirty="0">
                <a:solidFill>
                  <a:srgbClr val="7030A0"/>
                </a:solidFill>
              </a:rPr>
              <a:t>Варианты использования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		</a:t>
            </a:r>
            <a:r>
              <a:rPr lang="ru-RU" altLang="ru-RU" sz="2000" b="1" dirty="0">
                <a:solidFill>
                  <a:srgbClr val="7030A0"/>
                </a:solidFill>
              </a:rPr>
              <a:t>Примечания </a:t>
            </a:r>
            <a:r>
              <a:rPr lang="ru-RU" altLang="ru-RU" sz="2000" dirty="0">
                <a:solidFill>
                  <a:srgbClr val="7030A0"/>
                </a:solidFill>
              </a:rPr>
              <a:t>(в виде произвольных текстов)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b="1" dirty="0">
                <a:solidFill>
                  <a:srgbClr val="7030A0"/>
                </a:solidFill>
              </a:rPr>
              <a:t>		Пакеты </a:t>
            </a:r>
            <a:r>
              <a:rPr lang="ru-RU" altLang="ru-RU" sz="2000" dirty="0">
                <a:solidFill>
                  <a:srgbClr val="7030A0"/>
                </a:solidFill>
              </a:rPr>
              <a:t>(описаны выше)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b="1" dirty="0">
                <a:solidFill>
                  <a:srgbClr val="C00000"/>
                </a:solidFill>
              </a:rPr>
              <a:t>2. Отношения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		</a:t>
            </a:r>
            <a:r>
              <a:rPr lang="ru-RU" altLang="ru-RU" sz="2000" b="1" dirty="0">
                <a:solidFill>
                  <a:srgbClr val="7030A0"/>
                </a:solidFill>
              </a:rPr>
              <a:t>Ассоциации </a:t>
            </a:r>
            <a:r>
              <a:rPr lang="ru-RU" altLang="ru-RU" sz="2000" dirty="0">
                <a:solidFill>
                  <a:srgbClr val="7030A0"/>
                </a:solidFill>
              </a:rPr>
              <a:t>между </a:t>
            </a:r>
            <a:r>
              <a:rPr lang="ru-RU" altLang="ru-RU" sz="2000" dirty="0" err="1">
                <a:solidFill>
                  <a:srgbClr val="7030A0"/>
                </a:solidFill>
              </a:rPr>
              <a:t>акторами</a:t>
            </a:r>
            <a:r>
              <a:rPr lang="ru-RU" altLang="ru-RU" sz="2000" dirty="0">
                <a:solidFill>
                  <a:srgbClr val="7030A0"/>
                </a:solidFill>
              </a:rPr>
              <a:t> и вариантами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b="1" dirty="0">
                <a:solidFill>
                  <a:srgbClr val="7030A0"/>
                </a:solidFill>
              </a:rPr>
              <a:t>		Обобщения </a:t>
            </a:r>
            <a:r>
              <a:rPr lang="ru-RU" altLang="ru-RU" sz="2000" dirty="0">
                <a:solidFill>
                  <a:srgbClr val="7030A0"/>
                </a:solidFill>
              </a:rPr>
              <a:t>на </a:t>
            </a:r>
            <a:r>
              <a:rPr lang="ru-RU" altLang="ru-RU" sz="2000" dirty="0" err="1">
                <a:solidFill>
                  <a:srgbClr val="7030A0"/>
                </a:solidFill>
              </a:rPr>
              <a:t>акторах</a:t>
            </a:r>
            <a:endParaRPr lang="ru-RU" altLang="ru-RU" sz="2000" dirty="0">
              <a:solidFill>
                <a:srgbClr val="7030A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b="1" dirty="0">
                <a:solidFill>
                  <a:srgbClr val="7030A0"/>
                </a:solidFill>
              </a:rPr>
              <a:t>		Обобщения и зависимости </a:t>
            </a:r>
            <a:r>
              <a:rPr lang="ru-RU" altLang="ru-RU" sz="2000" dirty="0" smtClean="0">
                <a:solidFill>
                  <a:srgbClr val="7030A0"/>
                </a:solidFill>
              </a:rPr>
              <a:t>между </a:t>
            </a:r>
            <a:r>
              <a:rPr lang="ru-RU" altLang="ru-RU" sz="2000" dirty="0">
                <a:solidFill>
                  <a:srgbClr val="7030A0"/>
                </a:solidFill>
              </a:rPr>
              <a:t>вариантами</a:t>
            </a:r>
            <a:endParaRPr lang="en-US" altLang="ru-RU" sz="2000" dirty="0">
              <a:solidFill>
                <a:srgbClr val="7030A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endParaRPr lang="ru-RU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endParaRPr lang="en-US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endParaRPr lang="ru-RU" altLang="ru-RU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Во всех диаграммах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используются отношения:</a:t>
            </a:r>
            <a:endParaRPr lang="ru-RU" sz="2000" dirty="0">
              <a:solidFill>
                <a:srgbClr val="0070C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2172" y="1811709"/>
            <a:ext cx="800100" cy="628650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22" y="3872499"/>
            <a:ext cx="4183850" cy="2789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685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43173" y="87190"/>
            <a:ext cx="7767478" cy="8901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C00000"/>
                </a:solidFill>
              </a:rPr>
              <a:t>1. </a:t>
            </a:r>
            <a:r>
              <a:rPr lang="ru-RU" sz="3200" dirty="0">
                <a:solidFill>
                  <a:srgbClr val="C00000"/>
                </a:solidFill>
              </a:rPr>
              <a:t>Замечание о </a:t>
            </a:r>
            <a:r>
              <a:rPr lang="en-US" sz="3200" dirty="0">
                <a:solidFill>
                  <a:srgbClr val="C00000"/>
                </a:solidFill>
              </a:rPr>
              <a:t>DDD </a:t>
            </a:r>
            <a:r>
              <a:rPr lang="ru-RU" sz="3200" dirty="0">
                <a:solidFill>
                  <a:srgbClr val="C00000"/>
                </a:solidFill>
              </a:rPr>
              <a:t>и </a:t>
            </a:r>
          </a:p>
          <a:p>
            <a:pPr algn="ctr">
              <a:lnSpc>
                <a:spcPct val="80000"/>
              </a:lnSpc>
            </a:pPr>
            <a:r>
              <a:rPr lang="ru-RU" sz="3200" dirty="0">
                <a:solidFill>
                  <a:srgbClr val="C00000"/>
                </a:solidFill>
              </a:rPr>
              <a:t>ограниченных контекстах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0065" y="1021674"/>
            <a:ext cx="1139292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/>
            <a:r>
              <a:rPr lang="ru-RU" dirty="0">
                <a:solidFill>
                  <a:srgbClr val="0070C0"/>
                </a:solidFill>
              </a:rPr>
              <a:t>В одной из современных технологий разработки информационных </a:t>
            </a:r>
            <a:r>
              <a:rPr lang="ru-RU" dirty="0" smtClean="0">
                <a:solidFill>
                  <a:srgbClr val="0070C0"/>
                </a:solidFill>
              </a:rPr>
              <a:t>систем - </a:t>
            </a:r>
            <a:r>
              <a:rPr lang="ru-RU" dirty="0">
                <a:solidFill>
                  <a:srgbClr val="0070C0"/>
                </a:solidFill>
              </a:rPr>
              <a:t>предметно-ориентированном проектировании </a:t>
            </a:r>
            <a:r>
              <a:rPr lang="ru-RU" b="1" dirty="0">
                <a:solidFill>
                  <a:srgbClr val="7030A0"/>
                </a:solidFill>
              </a:rPr>
              <a:t>Domain Driven Design (DDD) </a:t>
            </a:r>
            <a:r>
              <a:rPr lang="ru-RU" dirty="0" smtClean="0">
                <a:solidFill>
                  <a:srgbClr val="0070C0"/>
                </a:solidFill>
              </a:rPr>
              <a:t>- </a:t>
            </a:r>
            <a:r>
              <a:rPr lang="ru-RU" i="1" dirty="0">
                <a:solidFill>
                  <a:srgbClr val="7030A0"/>
                </a:solidFill>
              </a:rPr>
              <a:t>основная задача</a:t>
            </a:r>
            <a:r>
              <a:rPr lang="ru-RU" dirty="0">
                <a:solidFill>
                  <a:srgbClr val="7030A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это получение модели информационной системы </a:t>
            </a:r>
            <a:r>
              <a:rPr lang="ru-RU" i="1" dirty="0">
                <a:solidFill>
                  <a:srgbClr val="7030A0"/>
                </a:solidFill>
              </a:rPr>
              <a:t>максимально точно отражающей цели бизнеса</a:t>
            </a:r>
            <a:r>
              <a:rPr lang="ru-RU" dirty="0">
                <a:solidFill>
                  <a:srgbClr val="0070C0"/>
                </a:solidFill>
              </a:rPr>
              <a:t>. Создается </a:t>
            </a:r>
            <a:r>
              <a:rPr lang="ru-RU" b="1" dirty="0">
                <a:solidFill>
                  <a:srgbClr val="7030A0"/>
                </a:solidFill>
              </a:rPr>
              <a:t>универсальный/единый язык (Ubiquito</a:t>
            </a:r>
            <a:r>
              <a:rPr lang="en-US" b="1" dirty="0">
                <a:solidFill>
                  <a:srgbClr val="7030A0"/>
                </a:solidFill>
              </a:rPr>
              <a:t>u</a:t>
            </a:r>
            <a:r>
              <a:rPr lang="ru-RU" b="1" dirty="0">
                <a:solidFill>
                  <a:srgbClr val="7030A0"/>
                </a:solidFill>
              </a:rPr>
              <a:t>s Language) </a:t>
            </a:r>
            <a:r>
              <a:rPr lang="ru-RU" i="1" dirty="0">
                <a:solidFill>
                  <a:srgbClr val="7030A0"/>
                </a:solidFill>
              </a:rPr>
              <a:t>понятный всей команде </a:t>
            </a:r>
            <a:r>
              <a:rPr lang="ru-RU" dirty="0">
                <a:solidFill>
                  <a:srgbClr val="0070C0"/>
                </a:solidFill>
              </a:rPr>
              <a:t>разработчиков от специалистов предметной области до кодеров. Как и любое подмножество естественного языка, в процессе работы он постоянно развивается, меняется создаваемая онтология, что-то устаревает или модифицируется. В итоге, </a:t>
            </a:r>
            <a:r>
              <a:rPr lang="ru-RU" i="1" dirty="0">
                <a:solidFill>
                  <a:srgbClr val="0070C0"/>
                </a:solidFill>
              </a:rPr>
              <a:t>остаются только самые устойчивые и проверенные элементы</a:t>
            </a:r>
            <a:r>
              <a:rPr lang="ru-RU" dirty="0">
                <a:solidFill>
                  <a:srgbClr val="0070C0"/>
                </a:solidFill>
              </a:rPr>
              <a:t>. Считается, что создание таких языков осуществимо только в рамках так называемых </a:t>
            </a:r>
            <a:r>
              <a:rPr lang="ru-RU" b="1" dirty="0">
                <a:solidFill>
                  <a:srgbClr val="0070C0"/>
                </a:solidFill>
              </a:rPr>
              <a:t>ограниченных контекстов</a:t>
            </a:r>
            <a:r>
              <a:rPr lang="ru-RU" dirty="0">
                <a:solidFill>
                  <a:srgbClr val="0070C0"/>
                </a:solidFill>
              </a:rPr>
              <a:t>, представляющих в каком-то смысле </a:t>
            </a:r>
            <a:r>
              <a:rPr lang="ru-RU" i="1" dirty="0">
                <a:solidFill>
                  <a:srgbClr val="0070C0"/>
                </a:solidFill>
              </a:rPr>
              <a:t>самодостаточные фрагменты модели бизнеса</a:t>
            </a:r>
            <a:r>
              <a:rPr lang="ru-RU" dirty="0">
                <a:solidFill>
                  <a:srgbClr val="0070C0"/>
                </a:solidFill>
              </a:rPr>
              <a:t>.</a:t>
            </a:r>
          </a:p>
          <a:p>
            <a:pPr indent="360000" algn="just"/>
            <a:r>
              <a:rPr lang="ru-RU" dirty="0" smtClean="0">
                <a:solidFill>
                  <a:srgbClr val="0070C0"/>
                </a:solidFill>
              </a:rPr>
              <a:t>Мы </a:t>
            </a:r>
            <a:r>
              <a:rPr lang="ru-RU" dirty="0">
                <a:solidFill>
                  <a:srgbClr val="0070C0"/>
                </a:solidFill>
              </a:rPr>
              <a:t>не имеем возможности сколько-нибудь внятно описать DDD. Тем не менее выделим в нём </a:t>
            </a:r>
            <a:r>
              <a:rPr lang="ru-RU" b="1" dirty="0">
                <a:solidFill>
                  <a:srgbClr val="0070C0"/>
                </a:solidFill>
              </a:rPr>
              <a:t>стратегическое</a:t>
            </a:r>
            <a:r>
              <a:rPr lang="ru-RU" dirty="0">
                <a:solidFill>
                  <a:srgbClr val="0070C0"/>
                </a:solidFill>
              </a:rPr>
              <a:t> и </a:t>
            </a:r>
            <a:r>
              <a:rPr lang="ru-RU" b="1" dirty="0">
                <a:solidFill>
                  <a:srgbClr val="0070C0"/>
                </a:solidFill>
              </a:rPr>
              <a:t>тактическое</a:t>
            </a:r>
            <a:r>
              <a:rPr lang="ru-RU" dirty="0">
                <a:solidFill>
                  <a:srgbClr val="0070C0"/>
                </a:solidFill>
              </a:rPr>
              <a:t> направления: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К стратегическому направлению </a:t>
            </a:r>
            <a:r>
              <a:rPr lang="ru-RU" dirty="0">
                <a:solidFill>
                  <a:srgbClr val="0070C0"/>
                </a:solidFill>
              </a:rPr>
              <a:t>можно отнести следующие инструменты приблизительно понятные по названиям: единый язык, предметная область, смысловое ядро, ограниченный контекст, карта контекстов.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В тактическом аспекте </a:t>
            </a:r>
            <a:r>
              <a:rPr lang="ru-RU" dirty="0">
                <a:solidFill>
                  <a:srgbClr val="0070C0"/>
                </a:solidFill>
              </a:rPr>
              <a:t>(облегченный </a:t>
            </a:r>
            <a:r>
              <a:rPr lang="en-US" dirty="0">
                <a:solidFill>
                  <a:srgbClr val="0070C0"/>
                </a:solidFill>
              </a:rPr>
              <a:t>DDD</a:t>
            </a:r>
            <a:r>
              <a:rPr lang="ru-RU" dirty="0">
                <a:solidFill>
                  <a:srgbClr val="0070C0"/>
                </a:solidFill>
              </a:rPr>
              <a:t>) это более или менее понятные: сущность, объект, значение, репозиторий, событие, агрегат.</a:t>
            </a:r>
          </a:p>
          <a:p>
            <a:pPr indent="360000" algn="just"/>
            <a:r>
              <a:rPr lang="ru-RU" dirty="0">
                <a:solidFill>
                  <a:srgbClr val="0070C0"/>
                </a:solidFill>
              </a:rPr>
              <a:t>После изучения </a:t>
            </a:r>
            <a:r>
              <a:rPr lang="en-US" dirty="0">
                <a:solidFill>
                  <a:srgbClr val="0070C0"/>
                </a:solidFill>
              </a:rPr>
              <a:t>UML </a:t>
            </a:r>
            <a:r>
              <a:rPr lang="ru-RU" dirty="0">
                <a:solidFill>
                  <a:srgbClr val="0070C0"/>
                </a:solidFill>
              </a:rPr>
              <a:t>мы рассмотрим три основных шага, которые необходимо выполнить на начальных этапах проектирования ИС. </a:t>
            </a:r>
            <a:r>
              <a:rPr lang="ru-RU" b="1" dirty="0">
                <a:solidFill>
                  <a:srgbClr val="C00000"/>
                </a:solidFill>
              </a:rPr>
              <a:t>Это создание спецификации бизнеса</a:t>
            </a:r>
            <a:r>
              <a:rPr lang="ru-RU" dirty="0">
                <a:solidFill>
                  <a:srgbClr val="0070C0"/>
                </a:solidFill>
              </a:rPr>
              <a:t>, </a:t>
            </a:r>
            <a:r>
              <a:rPr lang="ru-RU" b="1" dirty="0">
                <a:solidFill>
                  <a:srgbClr val="C00000"/>
                </a:solidFill>
              </a:rPr>
              <a:t>диаграммы прецедентов</a:t>
            </a:r>
            <a:r>
              <a:rPr lang="ru-RU" dirty="0">
                <a:solidFill>
                  <a:srgbClr val="0070C0"/>
                </a:solidFill>
              </a:rPr>
              <a:t>, </a:t>
            </a:r>
            <a:r>
              <a:rPr lang="ru-RU" b="1" dirty="0">
                <a:solidFill>
                  <a:srgbClr val="C00000"/>
                </a:solidFill>
              </a:rPr>
              <a:t>потоков событий</a:t>
            </a:r>
            <a:r>
              <a:rPr lang="ru-RU" dirty="0">
                <a:solidFill>
                  <a:srgbClr val="0070C0"/>
                </a:solidFill>
              </a:rPr>
              <a:t>. Онтологиями из-за недостатка времени заниматься не будем.</a:t>
            </a:r>
          </a:p>
          <a:p>
            <a:pPr indent="360000" algn="just"/>
            <a:r>
              <a:rPr lang="ru-RU" b="1" u="sng" dirty="0">
                <a:solidFill>
                  <a:srgbClr val="C00000"/>
                </a:solidFill>
              </a:rPr>
              <a:t>Источники</a:t>
            </a:r>
            <a:r>
              <a:rPr lang="ru-RU" b="1" dirty="0">
                <a:solidFill>
                  <a:srgbClr val="C00000"/>
                </a:solidFill>
              </a:rPr>
              <a:t>:</a:t>
            </a:r>
          </a:p>
          <a:p>
            <a:pPr indent="360000" algn="just">
              <a:buAutoNum type="arabicPeriod"/>
            </a:pPr>
            <a:r>
              <a:rPr lang="ru-RU" dirty="0">
                <a:solidFill>
                  <a:srgbClr val="0070C0"/>
                </a:solidFill>
              </a:rPr>
              <a:t>Эванс Э. Предметно-ориентированное проектирование (DDD): структуризация сложных </a:t>
            </a:r>
            <a:endParaRPr lang="en-US" dirty="0" smtClean="0">
              <a:solidFill>
                <a:srgbClr val="0070C0"/>
              </a:solidFill>
            </a:endParaRPr>
          </a:p>
          <a:p>
            <a:pPr algn="just"/>
            <a:r>
              <a:rPr lang="ru-RU" dirty="0" smtClean="0">
                <a:solidFill>
                  <a:srgbClr val="0070C0"/>
                </a:solidFill>
              </a:rPr>
              <a:t>программных </a:t>
            </a:r>
            <a:r>
              <a:rPr lang="ru-RU" dirty="0">
                <a:solidFill>
                  <a:srgbClr val="0070C0"/>
                </a:solidFill>
              </a:rPr>
              <a:t>систем М. "Вильямс", 2011.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77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http://unesco.kemsu.ru/study_work/method/po/UMK/lab_pract/lab04.15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137" y="2584854"/>
            <a:ext cx="6061847" cy="2242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76238" y="55740"/>
            <a:ext cx="749585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Отношения ассоциации, расширения </a:t>
            </a:r>
          </a:p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и включения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73036" y="1059240"/>
            <a:ext cx="10468303" cy="5850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85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C00000"/>
                </a:solidFill>
              </a:rPr>
              <a:t>Отношение </a:t>
            </a:r>
            <a:r>
              <a:rPr lang="ru-RU" sz="2000" b="1" dirty="0">
                <a:solidFill>
                  <a:srgbClr val="C00000"/>
                </a:solidFill>
              </a:rPr>
              <a:t>ассоциации </a:t>
            </a:r>
            <a:r>
              <a:rPr lang="en-US" sz="2000" dirty="0">
                <a:solidFill>
                  <a:srgbClr val="0070C0"/>
                </a:solidFill>
              </a:rPr>
              <a:t>(c</a:t>
            </a:r>
            <a:r>
              <a:rPr lang="ru-RU" sz="2000" dirty="0" err="1">
                <a:solidFill>
                  <a:srgbClr val="0070C0"/>
                </a:solidFill>
              </a:rPr>
              <a:t>тереотип</a:t>
            </a:r>
            <a:r>
              <a:rPr lang="ru-RU" sz="2000" b="1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0070C0"/>
                </a:solidFill>
              </a:rPr>
              <a:t>&lt;&lt;</a:t>
            </a:r>
            <a:r>
              <a:rPr lang="en-US" sz="2000" i="1" dirty="0">
                <a:solidFill>
                  <a:srgbClr val="0070C0"/>
                </a:solidFill>
              </a:rPr>
              <a:t>association&gt;&gt;)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между экземплярами </a:t>
            </a:r>
            <a:r>
              <a:rPr lang="ru-RU" sz="2000" dirty="0" err="1">
                <a:solidFill>
                  <a:srgbClr val="0070C0"/>
                </a:solidFill>
              </a:rPr>
              <a:t>актора</a:t>
            </a:r>
            <a:r>
              <a:rPr lang="ru-RU" sz="2000" dirty="0">
                <a:solidFill>
                  <a:srgbClr val="0070C0"/>
                </a:solidFill>
              </a:rPr>
              <a:t> и прецедента (или между 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экземплярами двух субъектов). </a:t>
            </a:r>
            <a:r>
              <a:rPr lang="ru-RU" sz="2000" dirty="0">
                <a:solidFill>
                  <a:srgbClr val="0070C0"/>
                </a:solidFill>
              </a:rPr>
              <a:t>М</a:t>
            </a:r>
            <a:r>
              <a:rPr lang="ru-RU" sz="2000" dirty="0" smtClean="0">
                <a:solidFill>
                  <a:srgbClr val="0070C0"/>
                </a:solidFill>
              </a:rPr>
              <a:t>ожет </a:t>
            </a:r>
            <a:r>
              <a:rPr lang="ru-RU" sz="2000" dirty="0">
                <a:solidFill>
                  <a:srgbClr val="0070C0"/>
                </a:solidFill>
              </a:rPr>
              <a:t>иметь дополнительные 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обозначения, например, имя, кратность.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Обозначается сплошной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линией , возможно со стрелкой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и указанием  мощности связи.</a:t>
            </a:r>
          </a:p>
          <a:p>
            <a:pPr>
              <a:lnSpc>
                <a:spcPct val="85000"/>
              </a:lnSpc>
            </a:pPr>
            <a:endParaRPr lang="ru-RU" sz="2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85000"/>
              </a:lnSpc>
              <a:buFont typeface="+mj-lt"/>
              <a:buAutoNum type="arabicPeriod" startAt="2"/>
            </a:pPr>
            <a:r>
              <a:rPr lang="ru-RU" sz="2000" dirty="0">
                <a:solidFill>
                  <a:srgbClr val="C00000"/>
                </a:solidFill>
              </a:rPr>
              <a:t>Отношение </a:t>
            </a:r>
            <a:r>
              <a:rPr lang="ru-RU" sz="2000" b="1" dirty="0">
                <a:solidFill>
                  <a:srgbClr val="C00000"/>
                </a:solidFill>
              </a:rPr>
              <a:t>расширения </a:t>
            </a:r>
            <a:r>
              <a:rPr lang="ru-RU" sz="2000" dirty="0" smtClean="0">
                <a:solidFill>
                  <a:srgbClr val="0070C0"/>
                </a:solidFill>
              </a:rPr>
              <a:t>– определяет </a:t>
            </a:r>
            <a:endParaRPr lang="ru-RU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взаимосвязь экземпляров отдельного прецедента 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с более общим прецедентом. Вариант отношения 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зависимости. Стереотип «</a:t>
            </a:r>
            <a:r>
              <a:rPr lang="ru-RU" sz="2000" dirty="0" err="1">
                <a:solidFill>
                  <a:srgbClr val="0070C0"/>
                </a:solidFill>
              </a:rPr>
              <a:t>extend</a:t>
            </a:r>
            <a:r>
              <a:rPr lang="ru-RU" sz="2000" dirty="0">
                <a:solidFill>
                  <a:srgbClr val="0070C0"/>
                </a:solidFill>
              </a:rPr>
              <a:t>». Линия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пунктирная.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Стрелка направлена от того варианта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использования, который является расширением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для связанного с ним варианта использования. Стереотип </a:t>
            </a:r>
            <a:r>
              <a:rPr lang="en-US" sz="2000" b="1" dirty="0">
                <a:solidFill>
                  <a:srgbClr val="0070C0"/>
                </a:solidFill>
              </a:rPr>
              <a:t>&lt;&lt;extend&gt;&gt;</a:t>
            </a:r>
            <a:r>
              <a:rPr lang="en-US" sz="2000" dirty="0">
                <a:solidFill>
                  <a:srgbClr val="0070C0"/>
                </a:solidFill>
              </a:rPr>
              <a:t>. </a:t>
            </a:r>
            <a:endParaRPr lang="ru-RU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Если имеется отношение расширения от варианта A к варианту В, то свойства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экземпляра варианта В могут быть дополнены благодаря наличию свойств у расширенного варианта А.</a:t>
            </a: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      Один вариант использования может быть расширением для нескольких других вариантов, и сам может расширяться несколькими способами.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endParaRPr lang="ru-RU" sz="2000" dirty="0">
              <a:solidFill>
                <a:srgbClr val="0070C0"/>
              </a:solidFill>
            </a:endParaRPr>
          </a:p>
          <a:p>
            <a:pPr marL="457200" indent="-457200">
              <a:lnSpc>
                <a:spcPct val="85000"/>
              </a:lnSpc>
              <a:buFont typeface="+mj-lt"/>
              <a:buAutoNum type="arabicPeriod" startAt="3"/>
            </a:pPr>
            <a:r>
              <a:rPr lang="ru-RU" sz="2000" dirty="0">
                <a:solidFill>
                  <a:srgbClr val="C00000"/>
                </a:solidFill>
              </a:rPr>
              <a:t>Связь  </a:t>
            </a:r>
            <a:r>
              <a:rPr lang="ru-RU" sz="2000" b="1" dirty="0">
                <a:solidFill>
                  <a:srgbClr val="C00000"/>
                </a:solidFill>
              </a:rPr>
              <a:t>включения</a:t>
            </a:r>
            <a:r>
              <a:rPr lang="ru-RU" sz="2000" dirty="0">
                <a:solidFill>
                  <a:srgbClr val="C00000"/>
                </a:solidFill>
              </a:rPr>
              <a:t>  </a:t>
            </a:r>
            <a:r>
              <a:rPr lang="ru-RU" sz="2000" dirty="0">
                <a:solidFill>
                  <a:srgbClr val="0070C0"/>
                </a:solidFill>
              </a:rPr>
              <a:t>(стереотип </a:t>
            </a:r>
            <a:r>
              <a:rPr lang="ru-RU" sz="2000" b="1" dirty="0">
                <a:solidFill>
                  <a:srgbClr val="0070C0"/>
                </a:solidFill>
              </a:rPr>
              <a:t>«</a:t>
            </a:r>
            <a:r>
              <a:rPr lang="en-US" sz="2000" b="1" dirty="0">
                <a:solidFill>
                  <a:srgbClr val="0070C0"/>
                </a:solidFill>
              </a:rPr>
              <a:t>include</a:t>
            </a:r>
            <a:r>
              <a:rPr lang="ru-RU" sz="2000" b="1" dirty="0">
                <a:solidFill>
                  <a:srgbClr val="0070C0"/>
                </a:solidFill>
              </a:rPr>
              <a:t>»</a:t>
            </a:r>
            <a:r>
              <a:rPr lang="en-US" sz="2000" dirty="0">
                <a:solidFill>
                  <a:srgbClr val="0070C0"/>
                </a:solidFill>
              </a:rPr>
              <a:t>) </a:t>
            </a:r>
            <a:r>
              <a:rPr lang="ru-RU" sz="2000" dirty="0">
                <a:solidFill>
                  <a:srgbClr val="0070C0"/>
                </a:solidFill>
              </a:rPr>
              <a:t>означает, что имеется фрагмент поведения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системы, который повторяется более чем в одном варианте использования, то есть 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5000"/>
              </a:lnSpc>
            </a:pPr>
            <a:r>
              <a:rPr lang="ru-RU" sz="2000" dirty="0">
                <a:solidFill>
                  <a:srgbClr val="0070C0"/>
                </a:solidFill>
              </a:rPr>
              <a:t>имеется  многократно реализуемая функциональность. </a:t>
            </a:r>
          </a:p>
        </p:txBody>
      </p:sp>
      <p:pic>
        <p:nvPicPr>
          <p:cNvPr id="5" name="Picture 4" descr="http://unesco.kemsu.ru/study_work/method/po/UMK/lab_pract/lab04.14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006" y="1208691"/>
            <a:ext cx="3951978" cy="122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0008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16150" y="154148"/>
            <a:ext cx="656896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Отношение о</a:t>
            </a:r>
            <a:r>
              <a:rPr lang="ru-RU" altLang="ru-RU" sz="3200" b="1" dirty="0">
                <a:solidFill>
                  <a:srgbClr val="C00000"/>
                </a:solidFill>
              </a:rPr>
              <a:t>бобщения </a:t>
            </a:r>
            <a:r>
              <a:rPr lang="ru-RU" altLang="ru-RU" sz="3200" b="1" dirty="0" err="1">
                <a:solidFill>
                  <a:srgbClr val="C00000"/>
                </a:solidFill>
              </a:rPr>
              <a:t>актора</a:t>
            </a:r>
            <a:r>
              <a:rPr lang="ru-RU" altLang="ru-RU" sz="3200" b="1" dirty="0">
                <a:solidFill>
                  <a:srgbClr val="C00000"/>
                </a:solidFill>
              </a:rPr>
              <a:t> и варианта использования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Picture 2" descr="http://unesco.kemsu.ru/study_work/method/po/UMK/lab_pract/lab04.16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12" y="1231366"/>
            <a:ext cx="6361781" cy="249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8179" y="1463802"/>
            <a:ext cx="2902264" cy="203493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72712" y="3645750"/>
            <a:ext cx="1056637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 startAt="4"/>
            </a:pPr>
            <a:r>
              <a:rPr lang="ru-RU" sz="2000" dirty="0">
                <a:solidFill>
                  <a:srgbClr val="0070C0"/>
                </a:solidFill>
              </a:rPr>
              <a:t>Если имеется </a:t>
            </a:r>
            <a:r>
              <a:rPr lang="ru-RU" sz="2000" dirty="0">
                <a:solidFill>
                  <a:srgbClr val="C00000"/>
                </a:solidFill>
              </a:rPr>
              <a:t>отношение </a:t>
            </a:r>
            <a:r>
              <a:rPr lang="ru-RU" sz="2000" b="1" dirty="0">
                <a:solidFill>
                  <a:srgbClr val="C00000"/>
                </a:solidFill>
              </a:rPr>
              <a:t>обобщения</a:t>
            </a:r>
            <a:r>
              <a:rPr lang="ru-RU" sz="2000" dirty="0">
                <a:solidFill>
                  <a:srgbClr val="0070C0"/>
                </a:solidFill>
              </a:rPr>
              <a:t> варианта </a:t>
            </a:r>
            <a:r>
              <a:rPr lang="ru-RU" sz="2000" b="1" dirty="0">
                <a:solidFill>
                  <a:srgbClr val="0070C0"/>
                </a:solidFill>
              </a:rPr>
              <a:t>А</a:t>
            </a:r>
            <a:r>
              <a:rPr lang="ru-RU" sz="2000" dirty="0">
                <a:solidFill>
                  <a:srgbClr val="0070C0"/>
                </a:solidFill>
              </a:rPr>
              <a:t> </a:t>
            </a:r>
            <a:r>
              <a:rPr lang="ru-RU" sz="2000" dirty="0" smtClean="0">
                <a:solidFill>
                  <a:srgbClr val="0070C0"/>
                </a:solidFill>
              </a:rPr>
              <a:t>до </a:t>
            </a:r>
            <a:r>
              <a:rPr lang="ru-RU" sz="2000" dirty="0">
                <a:solidFill>
                  <a:srgbClr val="0070C0"/>
                </a:solidFill>
              </a:rPr>
              <a:t>варианта </a:t>
            </a:r>
            <a:r>
              <a:rPr lang="ru-RU" sz="2000" b="1" dirty="0">
                <a:solidFill>
                  <a:srgbClr val="0070C0"/>
                </a:solidFill>
              </a:rPr>
              <a:t>В</a:t>
            </a:r>
            <a:r>
              <a:rPr lang="ru-RU" sz="2000" dirty="0">
                <a:solidFill>
                  <a:srgbClr val="0070C0"/>
                </a:solidFill>
              </a:rPr>
              <a:t>, то вариант </a:t>
            </a:r>
            <a:r>
              <a:rPr lang="ru-RU" sz="2000" b="1" dirty="0">
                <a:solidFill>
                  <a:srgbClr val="0070C0"/>
                </a:solidFill>
              </a:rPr>
              <a:t>А</a:t>
            </a:r>
            <a:r>
              <a:rPr lang="ru-RU" sz="2000" dirty="0">
                <a:solidFill>
                  <a:srgbClr val="0070C0"/>
                </a:solidFill>
              </a:rPr>
              <a:t> будет специализацией варианта </a:t>
            </a:r>
            <a:r>
              <a:rPr lang="ru-RU" sz="2000" b="1" dirty="0">
                <a:solidFill>
                  <a:srgbClr val="0070C0"/>
                </a:solidFill>
              </a:rPr>
              <a:t>В</a:t>
            </a:r>
            <a:r>
              <a:rPr lang="ru-RU" sz="2000" dirty="0">
                <a:solidFill>
                  <a:srgbClr val="0070C0"/>
                </a:solidFill>
              </a:rPr>
              <a:t>. В называется предком или родителем по отношению </a:t>
            </a:r>
            <a:r>
              <a:rPr lang="ru-RU" sz="2000" b="1" dirty="0">
                <a:solidFill>
                  <a:srgbClr val="0070C0"/>
                </a:solidFill>
              </a:rPr>
              <a:t>А</a:t>
            </a:r>
            <a:r>
              <a:rPr lang="ru-RU" sz="2000" dirty="0">
                <a:solidFill>
                  <a:srgbClr val="0070C0"/>
                </a:solidFill>
              </a:rPr>
              <a:t>, а вариант </a:t>
            </a:r>
            <a:r>
              <a:rPr lang="ru-RU" sz="2000" b="1" dirty="0">
                <a:solidFill>
                  <a:srgbClr val="0070C0"/>
                </a:solidFill>
              </a:rPr>
              <a:t>А</a:t>
            </a:r>
            <a:r>
              <a:rPr lang="ru-RU" sz="2000" dirty="0">
                <a:solidFill>
                  <a:srgbClr val="0070C0"/>
                </a:solidFill>
              </a:rPr>
              <a:t> - потомком по отношению к варианту </a:t>
            </a:r>
            <a:r>
              <a:rPr lang="ru-RU" sz="2000" b="1" dirty="0">
                <a:solidFill>
                  <a:srgbClr val="0070C0"/>
                </a:solidFill>
              </a:rPr>
              <a:t>В</a:t>
            </a:r>
            <a:r>
              <a:rPr lang="ru-RU" sz="2000" dirty="0">
                <a:solidFill>
                  <a:srgbClr val="0070C0"/>
                </a:solidFill>
              </a:rPr>
              <a:t>. </a:t>
            </a:r>
          </a:p>
          <a:p>
            <a:pPr marL="457200" indent="-457200">
              <a:buAutoNum type="arabicPeriod" startAt="4"/>
            </a:pPr>
            <a:endParaRPr lang="ru-RU" sz="2000" dirty="0">
              <a:solidFill>
                <a:srgbClr val="0070C0"/>
              </a:solidFill>
            </a:endParaRPr>
          </a:p>
          <a:p>
            <a:pPr indent="360000"/>
            <a:r>
              <a:rPr lang="ru-RU" sz="2000" dirty="0">
                <a:solidFill>
                  <a:srgbClr val="0070C0"/>
                </a:solidFill>
              </a:rPr>
              <a:t>Потомок наследует все свойства и поведение родителя, и может быть дополнен новыми свойствами и особенностями поведения. </a:t>
            </a:r>
          </a:p>
          <a:p>
            <a:pPr indent="360000"/>
            <a:r>
              <a:rPr lang="ru-RU" sz="2000" dirty="0">
                <a:solidFill>
                  <a:srgbClr val="0070C0"/>
                </a:solidFill>
              </a:rPr>
              <a:t>Отношение обобщения обозначается сплошной линией со стрелкой в виде </a:t>
            </a:r>
            <a:r>
              <a:rPr lang="ru-RU" sz="2000" dirty="0" err="1">
                <a:solidFill>
                  <a:srgbClr val="0070C0"/>
                </a:solidFill>
              </a:rPr>
              <a:t>незакрашенного</a:t>
            </a:r>
            <a:r>
              <a:rPr lang="ru-RU" sz="2000" dirty="0">
                <a:solidFill>
                  <a:srgbClr val="0070C0"/>
                </a:solidFill>
              </a:rPr>
              <a:t> треугольника, которая указывает на родительский вариант использования</a:t>
            </a:r>
            <a:r>
              <a:rPr lang="ru-RU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14624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169259" y="548412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200" b="1" dirty="0">
                <a:solidFill>
                  <a:srgbClr val="C00000"/>
                </a:solidFill>
              </a:rPr>
              <a:t>5. </a:t>
            </a:r>
            <a:r>
              <a:rPr lang="ru-RU" sz="3200" b="1" dirty="0">
                <a:solidFill>
                  <a:srgbClr val="C00000"/>
                </a:solidFill>
              </a:rPr>
              <a:t>Потоки событий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07524" y="1133187"/>
            <a:ext cx="1042035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sz="2000" dirty="0">
                <a:solidFill>
                  <a:srgbClr val="0070C0"/>
                </a:solidFill>
              </a:rPr>
              <a:t>Для уточнения того, как система будет реализовать свой функционал потребуется анализ </a:t>
            </a:r>
            <a:r>
              <a:rPr lang="ru-RU" sz="2000" b="1" dirty="0">
                <a:solidFill>
                  <a:srgbClr val="C00000"/>
                </a:solidFill>
              </a:rPr>
              <a:t>потоков событий</a:t>
            </a:r>
            <a:r>
              <a:rPr lang="ru-RU" sz="2000" dirty="0">
                <a:solidFill>
                  <a:srgbClr val="C00000"/>
                </a:solidFill>
              </a:rPr>
              <a:t>. </a:t>
            </a:r>
            <a:r>
              <a:rPr lang="ru-RU" sz="2000" dirty="0">
                <a:solidFill>
                  <a:srgbClr val="7030A0"/>
                </a:solidFill>
              </a:rPr>
              <a:t>Потоки событий</a:t>
            </a:r>
            <a:r>
              <a:rPr lang="ru-RU" sz="2000" dirty="0">
                <a:solidFill>
                  <a:srgbClr val="0070C0"/>
                </a:solidFill>
              </a:rPr>
              <a:t> не только детализируют п</a:t>
            </a:r>
            <a:r>
              <a:rPr lang="ru-RU" sz="2000" dirty="0">
                <a:solidFill>
                  <a:srgbClr val="7030A0"/>
                </a:solidFill>
              </a:rPr>
              <a:t>оследовательности действий выполняемых системой</a:t>
            </a:r>
            <a:r>
              <a:rPr lang="ru-RU" sz="2000" dirty="0">
                <a:solidFill>
                  <a:srgbClr val="0070C0"/>
                </a:solidFill>
              </a:rPr>
              <a:t> при реализации прецедентов, но и описывают </a:t>
            </a:r>
            <a:r>
              <a:rPr lang="ru-RU" sz="2000" dirty="0">
                <a:solidFill>
                  <a:srgbClr val="7030A0"/>
                </a:solidFill>
              </a:rPr>
              <a:t>переходы между прецедентами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</a:p>
          <a:p>
            <a:pPr indent="360000"/>
            <a:r>
              <a:rPr lang="ru-RU" sz="2000" dirty="0">
                <a:solidFill>
                  <a:srgbClr val="0070C0"/>
                </a:solidFill>
              </a:rPr>
              <a:t>Потоки событий можно представлять </a:t>
            </a:r>
            <a:r>
              <a:rPr lang="ru-RU" sz="2000" b="1" dirty="0">
                <a:solidFill>
                  <a:srgbClr val="C00000"/>
                </a:solidFill>
              </a:rPr>
              <a:t>текстовыми описаниями </a:t>
            </a:r>
            <a:r>
              <a:rPr lang="ru-RU" sz="2000" dirty="0">
                <a:solidFill>
                  <a:srgbClr val="0070C0"/>
                </a:solidFill>
              </a:rPr>
              <a:t>пошагового выполнения прецедентов. Их </a:t>
            </a:r>
            <a:r>
              <a:rPr lang="ru-RU" sz="2000" b="1" dirty="0">
                <a:solidFill>
                  <a:srgbClr val="7030A0"/>
                </a:solidFill>
              </a:rPr>
              <a:t>задачи: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детализировать описание функциональности системы</a:t>
            </a:r>
            <a:r>
              <a:rPr lang="ru-RU" sz="2000" dirty="0">
                <a:solidFill>
                  <a:srgbClr val="0070C0"/>
                </a:solidFill>
              </a:rPr>
              <a:t> до того, как начнётся написание структур данных и программного кода,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устранить возможное недопонимание требуемой функциональности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сблизить представления о системе у разработчика и заказчика</a:t>
            </a:r>
            <a:r>
              <a:rPr lang="ru-RU" sz="2000" dirty="0">
                <a:solidFill>
                  <a:srgbClr val="0070C0"/>
                </a:solidFill>
              </a:rPr>
              <a:t>, уточняя управляемое подмножество языка описания, понятное всем участникам разработки.</a:t>
            </a:r>
          </a:p>
          <a:p>
            <a:pPr indent="360000"/>
            <a:r>
              <a:rPr lang="ru-RU" sz="2000" dirty="0">
                <a:solidFill>
                  <a:srgbClr val="0070C0"/>
                </a:solidFill>
              </a:rPr>
              <a:t>В процессе разработки спецификации потоков событий выявляются структуры необходимых данных.</a:t>
            </a:r>
          </a:p>
          <a:p>
            <a:pPr indent="360000"/>
            <a:r>
              <a:rPr lang="ru-RU" sz="2000" b="1" dirty="0">
                <a:solidFill>
                  <a:srgbClr val="7030A0"/>
                </a:solidFill>
              </a:rPr>
              <a:t>Потоки событий бывают трех типов: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rgbClr val="C00000"/>
                </a:solidFill>
              </a:rPr>
              <a:t>основной (главный) поток</a:t>
            </a:r>
            <a:r>
              <a:rPr lang="ru-RU" sz="2000" i="1" dirty="0">
                <a:solidFill>
                  <a:srgbClr val="0070C0"/>
                </a:solidFill>
              </a:rPr>
              <a:t> </a:t>
            </a:r>
            <a:r>
              <a:rPr lang="ru-RU" sz="2000" i="1" dirty="0" smtClean="0">
                <a:solidFill>
                  <a:srgbClr val="0070C0"/>
                </a:solidFill>
              </a:rPr>
              <a:t>- </a:t>
            </a:r>
            <a:r>
              <a:rPr lang="ru-RU" sz="2000" dirty="0">
                <a:solidFill>
                  <a:srgbClr val="0070C0"/>
                </a:solidFill>
              </a:rPr>
              <a:t>предпочтительный сценарий исполнения прецедента.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rgbClr val="C00000"/>
                </a:solidFill>
              </a:rPr>
              <a:t>альтернативный поток </a:t>
            </a:r>
            <a:r>
              <a:rPr lang="ru-RU" sz="2000" dirty="0">
                <a:solidFill>
                  <a:srgbClr val="0070C0"/>
                </a:solidFill>
              </a:rPr>
              <a:t>специфицирует отклонения от основного потока, которые не рассматриваются как ошибочные.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i="1" dirty="0">
                <a:solidFill>
                  <a:srgbClr val="C00000"/>
                </a:solidFill>
              </a:rPr>
              <a:t>поток ошибок </a:t>
            </a:r>
            <a:r>
              <a:rPr lang="ru-RU" sz="2000" i="1" dirty="0" smtClean="0">
                <a:solidFill>
                  <a:srgbClr val="0070C0"/>
                </a:solidFill>
              </a:rPr>
              <a:t>-</a:t>
            </a:r>
            <a:r>
              <a:rPr lang="ru-RU" sz="2000" i="1" dirty="0">
                <a:solidFill>
                  <a:srgbClr val="0070C0"/>
                </a:solidFill>
              </a:rPr>
              <a:t> </a:t>
            </a:r>
            <a:r>
              <a:rPr lang="ru-RU" sz="2000" dirty="0">
                <a:solidFill>
                  <a:srgbClr val="0070C0"/>
                </a:solidFill>
              </a:rPr>
              <a:t>выявление и обработка исключительных ситуаций.</a:t>
            </a:r>
          </a:p>
        </p:txBody>
      </p:sp>
    </p:spTree>
    <p:extLst>
      <p:ext uri="{BB962C8B-B14F-4D97-AF65-F5344CB8AC3E}">
        <p14:creationId xmlns:p14="http://schemas.microsoft.com/office/powerpoint/2010/main" val="40662712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906384" y="1120750"/>
            <a:ext cx="64712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Пример описания прецедента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474985"/>
              </p:ext>
            </p:extLst>
          </p:nvPr>
        </p:nvGraphicFramePr>
        <p:xfrm>
          <a:off x="1097280" y="2121746"/>
          <a:ext cx="9814560" cy="3571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935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10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b="1" dirty="0">
                          <a:solidFill>
                            <a:srgbClr val="C00000"/>
                          </a:solidFill>
                        </a:rPr>
                        <a:t>Прецедент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800" b="1" i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Доставка товара</a:t>
                      </a:r>
                      <a:endParaRPr lang="ru-RU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Краткое описание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Доставка заказанных товаров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Субъекты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Курьер. Служба доставки.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Предусловие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Имеется</a:t>
                      </a:r>
                      <a:r>
                        <a:rPr lang="ru-RU" baseline="0" dirty="0">
                          <a:solidFill>
                            <a:srgbClr val="0070C0"/>
                          </a:solidFill>
                          <a:effectLst/>
                        </a:rPr>
                        <a:t> о</a:t>
                      </a:r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формленный заказ. </a:t>
                      </a:r>
                    </a:p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Заказанные товары имеются на складе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Основной поток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Доставить товары до места указанного при заказе товара покупателем.</a:t>
                      </a:r>
                    </a:p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Получить подтверждение получения товара заказчиком.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28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Альтернативный поток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Товар доставлен. Заказчик отсутствует. Его телефон не доступен. Возврат товара. Занесение заказчика в чёрный список.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7030A0"/>
                          </a:solidFill>
                          <a:effectLst/>
                        </a:rPr>
                        <a:t>Постусловие</a:t>
                      </a:r>
                    </a:p>
                  </a:txBody>
                  <a:tcPr marL="60960" marR="60960" marT="60960" marB="60960" anchor="ctr"/>
                </a:tc>
                <a:tc>
                  <a:txBody>
                    <a:bodyPr/>
                    <a:lstStyle/>
                    <a:p>
                      <a:r>
                        <a:rPr lang="ru-RU" dirty="0">
                          <a:solidFill>
                            <a:srgbClr val="0070C0"/>
                          </a:solidFill>
                          <a:effectLst/>
                        </a:rPr>
                        <a:t>Товар доставлен</a:t>
                      </a:r>
                    </a:p>
                  </a:txBody>
                  <a:tcPr marL="60960" marR="6096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07949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555971" y="459252"/>
            <a:ext cx="72802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Пример описания потоков событий</a:t>
            </a:r>
            <a:r>
              <a:rPr lang="en-US" sz="3200" b="1" dirty="0">
                <a:solidFill>
                  <a:srgbClr val="C00000"/>
                </a:solidFill>
              </a:rPr>
              <a:t> 1/</a:t>
            </a:r>
            <a:r>
              <a:rPr lang="ru-RU" sz="3200" b="1" dirty="0">
                <a:solidFill>
                  <a:srgbClr val="C00000"/>
                </a:solidFill>
              </a:rPr>
              <a:t>3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555971" y="1232957"/>
            <a:ext cx="1147064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14300"/>
            <a:r>
              <a:rPr lang="ru-RU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Основной поток событий </a:t>
            </a:r>
            <a:r>
              <a:rPr lang="ru-RU" sz="2000" b="1" dirty="0">
                <a:solidFill>
                  <a:srgbClr val="7030A0"/>
                </a:solidFill>
              </a:rPr>
              <a:t>прецедента </a:t>
            </a:r>
            <a:r>
              <a:rPr lang="ru-RU" sz="2000" b="1" i="1" dirty="0">
                <a:solidFill>
                  <a:srgbClr val="7030A0"/>
                </a:solidFill>
              </a:rPr>
              <a:t>Заказ товаров </a:t>
            </a:r>
            <a:r>
              <a:rPr lang="en-US" sz="2000" b="1" i="1" dirty="0">
                <a:solidFill>
                  <a:srgbClr val="7030A0"/>
                </a:solidFill>
              </a:rPr>
              <a:t>online</a:t>
            </a:r>
            <a:r>
              <a:rPr lang="ru-RU" sz="2000" b="1" dirty="0">
                <a:solidFill>
                  <a:srgbClr val="7030A0"/>
                </a:solidFill>
              </a:rPr>
              <a:t> </a:t>
            </a:r>
            <a:r>
              <a:rPr lang="ru-RU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endParaRPr lang="en-US" sz="2000" b="1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u="sng" dirty="0">
                <a:hlinkClick r:id="rId3"/>
              </a:rPr>
              <a:t>https://findout.su/2x13316.html</a:t>
            </a:r>
            <a:endParaRPr lang="ru-RU" sz="2000" u="sng" dirty="0"/>
          </a:p>
          <a:p>
            <a:pPr marR="114300"/>
            <a:endParaRPr lang="ru-RU" sz="2000" dirty="0"/>
          </a:p>
          <a:p>
            <a:pPr marL="457200" marR="114300" indent="-457200">
              <a:buFont typeface="+mj-lt"/>
              <a:buAutoNum type="arabicPeriod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Прецедент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начинается с выбора покупателем режима показа каталога.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открывает каталог.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выбирает режим показа корзины.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b="1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А1. </a:t>
            </a:r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просматривает каталог и запускает поток «добавление товара в корзину»</a:t>
            </a:r>
            <a:endParaRPr lang="ru-RU" sz="20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4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открывает корзину.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4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нажимает кнопку «оформить заказ».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b="1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А2. </a:t>
            </a:r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просматривает корзину и запускает поток «изменение корзины».</a:t>
            </a:r>
            <a:endParaRPr lang="ru-RU" sz="20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b="1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А3. </a:t>
            </a:r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решает вернуться в каталог.</a:t>
            </a:r>
            <a:endParaRPr lang="ru-RU" sz="20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6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переходит к первому шагу оформления заказа: запрашивает у покупателя личные данные и телефон.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6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вводит личные данные и телефон.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endParaRPr lang="en-US" sz="2000" i="1" dirty="0">
              <a:solidFill>
                <a:srgbClr val="0070C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Замечание: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Метки вида </a:t>
            </a:r>
            <a:r>
              <a:rPr lang="ru-RU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</a:t>
            </a:r>
            <a:r>
              <a:rPr lang="en-US" sz="2000" b="1" dirty="0" err="1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-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это переходы к более детальным описаниям.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5474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783771" y="607179"/>
            <a:ext cx="71910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Пример описания потоков событий</a:t>
            </a:r>
            <a:r>
              <a:rPr lang="en-US" sz="3200" b="1" dirty="0">
                <a:solidFill>
                  <a:srgbClr val="C00000"/>
                </a:solidFill>
              </a:rPr>
              <a:t> 2/</a:t>
            </a:r>
            <a:r>
              <a:rPr lang="ru-RU" sz="3200" b="1" dirty="0">
                <a:solidFill>
                  <a:srgbClr val="C00000"/>
                </a:solidFill>
              </a:rPr>
              <a:t>3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966615" y="1246326"/>
            <a:ext cx="10292080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114300" indent="-457200">
              <a:buFont typeface="+mj-lt"/>
              <a:buAutoNum type="arabicPeriod" startAt="8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переходит ко второму шагу оформления заказа: показывает содержимое заказа и просит подтвердить заказ.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8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подтверждает заказ.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А4. Покупатель возвращается в корзину.</a:t>
            </a:r>
            <a:endParaRPr lang="ru-RU" sz="2000" dirty="0">
              <a:solidFill>
                <a:srgbClr val="7030A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10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переходит к третьему шагу оформления заказа: запрашивает тип кредитной карты, ее номер, секретный код, имя владельца и дату завершения срока действия.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10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вводит тип кредитной карты, ее номер, секретный код, имя владельца и дату завершения срока действия.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10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переходит к четвертому шагу оформления заказа: подтверждает оплату.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А5. Счет пользователя не найден.</a:t>
            </a:r>
            <a:endParaRPr lang="ru-RU" sz="20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i="1" dirty="0">
                <a:solidFill>
                  <a:srgbClr val="7030A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А6. Недостаточно денег на счете.</a:t>
            </a:r>
            <a:endParaRPr lang="ru-RU" sz="2000" dirty="0">
              <a:solidFill>
                <a:srgbClr val="7030A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R="114300"/>
            <a:r>
              <a:rPr lang="ru-RU" sz="2000" i="1" dirty="0">
                <a:solidFill>
                  <a:srgbClr val="C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Е1. Платежная система недоступна.</a:t>
            </a:r>
            <a:endParaRPr lang="ru-RU" sz="2000" dirty="0">
              <a:solidFill>
                <a:srgbClr val="C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13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присваивает заказу номер и отправляет его вместе с подтверждением заказа на электронный адрес покупателя.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114300" indent="-457200">
              <a:buFont typeface="+mj-lt"/>
              <a:buAutoNum type="arabicPeriod" startAt="13"/>
            </a:pP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Вариант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использования завершается.</a:t>
            </a:r>
            <a:endParaRPr lang="ru-RU" sz="2000" dirty="0">
              <a:solidFill>
                <a:srgbClr val="0070C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8285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632517" y="500990"/>
            <a:ext cx="72855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Пример описания потоков событий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>
                <a:solidFill>
                  <a:srgbClr val="C00000"/>
                </a:solidFill>
              </a:rPr>
              <a:t>3</a:t>
            </a:r>
            <a:r>
              <a:rPr lang="en-US" sz="3200" b="1" dirty="0">
                <a:solidFill>
                  <a:srgbClr val="C00000"/>
                </a:solidFill>
              </a:rPr>
              <a:t>/</a:t>
            </a:r>
            <a:r>
              <a:rPr lang="ru-RU" sz="3200" b="1" dirty="0">
                <a:solidFill>
                  <a:srgbClr val="C00000"/>
                </a:solidFill>
              </a:rPr>
              <a:t>3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203767" y="2413338"/>
            <a:ext cx="101278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7030A0"/>
                </a:solidFill>
                <a:latin typeface="Source Sans Pro"/>
              </a:rPr>
              <a:t>А2. Изменение корзины</a:t>
            </a:r>
            <a:endParaRPr lang="ru-RU" sz="2000" dirty="0">
              <a:solidFill>
                <a:srgbClr val="7030A0"/>
              </a:solidFill>
              <a:latin typeface="Source Sans Pro"/>
            </a:endParaRPr>
          </a:p>
          <a:p>
            <a:pPr marL="457200" indent="-457200">
              <a:buFont typeface="+mj-lt"/>
              <a:buAutoNum type="arabicPeriod"/>
            </a:pPr>
            <a:r>
              <a:rPr lang="ru-RU" sz="2000" dirty="0" smtClean="0">
                <a:solidFill>
                  <a:srgbClr val="0070C0"/>
                </a:solidFill>
                <a:latin typeface="Source Sans Pro"/>
              </a:rPr>
              <a:t>Покупатель 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нажимает кнопку «Удалить» напротив одного выбранного товара.</a:t>
            </a:r>
          </a:p>
          <a:p>
            <a:r>
              <a:rPr lang="ru-RU" sz="2000" b="1" i="1" dirty="0">
                <a:solidFill>
                  <a:srgbClr val="7030A0"/>
                </a:solidFill>
                <a:latin typeface="Source Sans Pro"/>
              </a:rPr>
              <a:t>А9. </a:t>
            </a:r>
            <a:r>
              <a:rPr lang="ru-RU" sz="2000" i="1" dirty="0">
                <a:solidFill>
                  <a:srgbClr val="0070C0"/>
                </a:solidFill>
                <a:latin typeface="Source Sans Pro"/>
              </a:rPr>
              <a:t>Покупатель изменяет количество позиций одного выбранного товара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000" dirty="0" smtClean="0">
                <a:solidFill>
                  <a:srgbClr val="0070C0"/>
                </a:solidFill>
                <a:latin typeface="Source Sans Pro"/>
              </a:rPr>
              <a:t>Система 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удаляет товар из корзины.</a:t>
            </a:r>
          </a:p>
          <a:p>
            <a:pPr marL="457200" indent="-457200">
              <a:buFont typeface="+mj-lt"/>
              <a:buAutoNum type="arabicPeriod" startAt="2"/>
            </a:pPr>
            <a:r>
              <a:rPr lang="ru-RU" sz="2000" dirty="0" smtClean="0">
                <a:solidFill>
                  <a:srgbClr val="0070C0"/>
                </a:solidFill>
                <a:latin typeface="Source Sans Pro"/>
              </a:rPr>
              <a:t>Поток 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возвращается к этапу 4 основного потока.</a:t>
            </a:r>
          </a:p>
          <a:p>
            <a:endParaRPr lang="ru-RU" sz="2000" b="0" i="0" dirty="0">
              <a:solidFill>
                <a:srgbClr val="0070C0"/>
              </a:solidFill>
              <a:effectLst/>
              <a:latin typeface="Source Sans Pro"/>
            </a:endParaRPr>
          </a:p>
          <a:p>
            <a:r>
              <a:rPr lang="ru-RU" sz="2000" b="1" u="sng" dirty="0">
                <a:solidFill>
                  <a:srgbClr val="C00000"/>
                </a:solidFill>
                <a:latin typeface="Source Sans Pro"/>
              </a:rPr>
              <a:t>Замечание</a:t>
            </a:r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: 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Описание детализации неполное.</a:t>
            </a:r>
          </a:p>
          <a:p>
            <a:endParaRPr lang="ru-RU" sz="2000" b="1" i="0" dirty="0">
              <a:solidFill>
                <a:srgbClr val="C00000"/>
              </a:solidFill>
              <a:effectLst/>
              <a:latin typeface="Source Sans Pro"/>
            </a:endParaRPr>
          </a:p>
          <a:p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Вопрос: 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Что считать альтернативой, а что детализацией?</a:t>
            </a:r>
            <a:endParaRPr lang="ru-RU" sz="2000" b="0" i="0" dirty="0">
              <a:solidFill>
                <a:srgbClr val="0070C0"/>
              </a:solidFill>
              <a:effectLst/>
              <a:latin typeface="Source Sans Pro"/>
            </a:endParaRPr>
          </a:p>
        </p:txBody>
      </p:sp>
    </p:spTree>
    <p:extLst>
      <p:ext uri="{BB962C8B-B14F-4D97-AF65-F5344CB8AC3E}">
        <p14:creationId xmlns:p14="http://schemas.microsoft.com/office/powerpoint/2010/main" val="40162060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101455" y="134850"/>
            <a:ext cx="42120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Вспоминаем схему </a:t>
            </a:r>
            <a:r>
              <a:rPr lang="en-US" sz="3200" b="1" dirty="0">
                <a:solidFill>
                  <a:srgbClr val="C00000"/>
                </a:solidFill>
              </a:rPr>
              <a:t>HR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66" y="1089594"/>
            <a:ext cx="9427362" cy="585123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2720154" y="804975"/>
            <a:ext cx="4974695" cy="3886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Готовимся выполнять второе домашнее задание</a:t>
            </a:r>
            <a:endParaRPr lang="ru-RU" sz="105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070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813424" y="500990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Выявляем семантику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339760"/>
            <a:ext cx="6700842" cy="415898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09089" y="1423838"/>
            <a:ext cx="5751717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Уточняем модельную семантику, отображая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схему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HR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 фрагмент диаграммы прецедентов</a:t>
            </a:r>
            <a:endParaRPr lang="ru-RU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257" y="1115003"/>
            <a:ext cx="4869751" cy="186566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FDA96C7-FB05-4C48-B4D0-0DF73319FFD3}"/>
              </a:ext>
            </a:extLst>
          </p:cNvPr>
          <p:cNvSpPr/>
          <p:nvPr/>
        </p:nvSpPr>
        <p:spPr>
          <a:xfrm>
            <a:off x="7651973" y="2964131"/>
            <a:ext cx="3722530" cy="407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Это учитываемые прецеденты</a:t>
            </a:r>
            <a:endParaRPr lang="ru-RU" sz="20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912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78787" y="84457"/>
            <a:ext cx="6924102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</a:pPr>
            <a:r>
              <a:rPr lang="ru-RU" sz="3200" dirty="0">
                <a:solidFill>
                  <a:srgbClr val="C00000"/>
                </a:solidFill>
              </a:rPr>
              <a:t>Единый язык и </a:t>
            </a:r>
          </a:p>
          <a:p>
            <a:pPr algn="ctr">
              <a:lnSpc>
                <a:spcPct val="90000"/>
              </a:lnSpc>
            </a:pPr>
            <a:r>
              <a:rPr lang="ru-RU" sz="3200" dirty="0">
                <a:solidFill>
                  <a:srgbClr val="C00000"/>
                </a:solidFill>
              </a:rPr>
              <a:t>ограниченные контексты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474132" y="1129032"/>
            <a:ext cx="11036187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/>
            <a:r>
              <a:rPr lang="ru-RU" b="1" dirty="0">
                <a:solidFill>
                  <a:srgbClr val="C00000"/>
                </a:solidFill>
              </a:rPr>
              <a:t>Ограниченный контекст (</a:t>
            </a:r>
            <a:r>
              <a:rPr lang="ru-RU" b="1" dirty="0" err="1">
                <a:solidFill>
                  <a:srgbClr val="C00000"/>
                </a:solidFill>
              </a:rPr>
              <a:t>Bounded</a:t>
            </a:r>
            <a:r>
              <a:rPr lang="ru-RU" b="1" dirty="0">
                <a:solidFill>
                  <a:srgbClr val="C00000"/>
                </a:solidFill>
              </a:rPr>
              <a:t> </a:t>
            </a:r>
            <a:r>
              <a:rPr lang="ru-RU" b="1" dirty="0" err="1">
                <a:solidFill>
                  <a:srgbClr val="C00000"/>
                </a:solidFill>
              </a:rPr>
              <a:t>context</a:t>
            </a:r>
            <a:r>
              <a:rPr lang="ru-RU" b="1" dirty="0">
                <a:solidFill>
                  <a:srgbClr val="C00000"/>
                </a:solidFill>
              </a:rPr>
              <a:t>) </a:t>
            </a:r>
            <a:r>
              <a:rPr lang="ru-RU" dirty="0" smtClean="0">
                <a:solidFill>
                  <a:srgbClr val="0070C0"/>
                </a:solidFill>
              </a:rPr>
              <a:t>- </a:t>
            </a:r>
            <a:r>
              <a:rPr lang="ru-RU" dirty="0">
                <a:solidFill>
                  <a:srgbClr val="0070C0"/>
                </a:solidFill>
              </a:rPr>
              <a:t>второе по значимости свойство DDD после </a:t>
            </a:r>
            <a:r>
              <a:rPr lang="ru-RU" b="1" dirty="0">
                <a:solidFill>
                  <a:srgbClr val="0070C0"/>
                </a:solidFill>
              </a:rPr>
              <a:t>единого языка</a:t>
            </a:r>
            <a:r>
              <a:rPr lang="ru-RU" dirty="0">
                <a:solidFill>
                  <a:srgbClr val="0070C0"/>
                </a:solidFill>
              </a:rPr>
              <a:t>. </a:t>
            </a:r>
            <a:r>
              <a:rPr lang="ru-RU" b="1" dirty="0">
                <a:solidFill>
                  <a:srgbClr val="C00000"/>
                </a:solidFill>
              </a:rPr>
              <a:t>Ограниченный контекст </a:t>
            </a:r>
            <a:r>
              <a:rPr lang="ru-RU" dirty="0">
                <a:solidFill>
                  <a:srgbClr val="0070C0"/>
                </a:solidFill>
              </a:rPr>
              <a:t>– это явно выделенная область, внутри которой существует модель бизнеса, отображающая единый язык в модель программного обеспечения. </a:t>
            </a:r>
            <a:endParaRPr lang="en-US" dirty="0" smtClean="0">
              <a:solidFill>
                <a:srgbClr val="0070C0"/>
              </a:solidFill>
            </a:endParaRPr>
          </a:p>
          <a:p>
            <a:pPr indent="360000" algn="just"/>
            <a:r>
              <a:rPr lang="ru-RU" b="1" dirty="0" smtClean="0">
                <a:solidFill>
                  <a:srgbClr val="C00000"/>
                </a:solidFill>
              </a:rPr>
              <a:t>Свойства</a:t>
            </a:r>
            <a:r>
              <a:rPr lang="ru-RU" b="1" dirty="0">
                <a:solidFill>
                  <a:srgbClr val="C00000"/>
                </a:solidFill>
              </a:rPr>
              <a:t>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В каждом ограниченном контексте используется один </a:t>
            </a:r>
            <a:r>
              <a:rPr lang="ru-RU" b="1" dirty="0">
                <a:solidFill>
                  <a:srgbClr val="0070C0"/>
                </a:solidFill>
              </a:rPr>
              <a:t>единый </a:t>
            </a:r>
            <a:r>
              <a:rPr lang="ru-RU" b="1" dirty="0" smtClean="0">
                <a:solidFill>
                  <a:srgbClr val="0070C0"/>
                </a:solidFill>
              </a:rPr>
              <a:t>язык</a:t>
            </a:r>
            <a:r>
              <a:rPr lang="ru-RU" dirty="0">
                <a:solidFill>
                  <a:srgbClr val="0070C0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Ограниченные контексты </a:t>
            </a:r>
            <a:r>
              <a:rPr lang="ru-RU" b="1" dirty="0">
                <a:solidFill>
                  <a:srgbClr val="0070C0"/>
                </a:solidFill>
              </a:rPr>
              <a:t>относительно небольшие</a:t>
            </a:r>
            <a:r>
              <a:rPr lang="ru-RU" dirty="0">
                <a:solidFill>
                  <a:srgbClr val="0070C0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0070C0"/>
                </a:solidFill>
              </a:rPr>
              <a:t>Единый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-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значит </a:t>
            </a:r>
            <a:r>
              <a:rPr lang="ru-RU" dirty="0">
                <a:solidFill>
                  <a:srgbClr val="0070C0"/>
                </a:solidFill>
              </a:rPr>
              <a:t>язык, на котором говорят </a:t>
            </a:r>
            <a:r>
              <a:rPr lang="ru-RU" dirty="0">
                <a:solidFill>
                  <a:srgbClr val="7030A0"/>
                </a:solidFill>
              </a:rPr>
              <a:t>все члены команды</a:t>
            </a:r>
            <a:r>
              <a:rPr lang="ru-RU" dirty="0">
                <a:solidFill>
                  <a:srgbClr val="0070C0"/>
                </a:solidFill>
              </a:rPr>
              <a:t> работающей над проектом в едином ограниченном контексте. На нём  выражается разрабатываемая этой командой модель предметной области</a:t>
            </a:r>
            <a:r>
              <a:rPr lang="ru-RU" dirty="0" smtClean="0">
                <a:solidFill>
                  <a:srgbClr val="0070C0"/>
                </a:solidFill>
              </a:rPr>
              <a:t>.</a:t>
            </a:r>
            <a:endParaRPr lang="en-US" dirty="0" smtClean="0">
              <a:solidFill>
                <a:srgbClr val="0070C0"/>
              </a:solidFill>
            </a:endParaRPr>
          </a:p>
          <a:p>
            <a:pPr indent="360000" algn="just"/>
            <a:r>
              <a:rPr lang="ru-RU" dirty="0" smtClean="0">
                <a:solidFill>
                  <a:srgbClr val="0070C0"/>
                </a:solidFill>
              </a:rPr>
              <a:t>Попытка </a:t>
            </a:r>
            <a:r>
              <a:rPr lang="ru-RU" dirty="0">
                <a:solidFill>
                  <a:srgbClr val="0070C0"/>
                </a:solidFill>
              </a:rPr>
              <a:t>применить единый язык в рамках всей ИС скорее всего не удастся.</a:t>
            </a:r>
          </a:p>
          <a:p>
            <a:pPr indent="360000" algn="just"/>
            <a:r>
              <a:rPr lang="ru-RU" b="1" dirty="0" smtClean="0">
                <a:solidFill>
                  <a:srgbClr val="C00000"/>
                </a:solidFill>
              </a:rPr>
              <a:t>Предметная </a:t>
            </a:r>
            <a:r>
              <a:rPr lang="ru-RU" b="1" dirty="0">
                <a:solidFill>
                  <a:srgbClr val="C00000"/>
                </a:solidFill>
              </a:rPr>
              <a:t>область </a:t>
            </a:r>
            <a:r>
              <a:rPr lang="ru-RU" dirty="0">
                <a:solidFill>
                  <a:srgbClr val="C00000"/>
                </a:solidFill>
              </a:rPr>
              <a:t>(Domain) </a:t>
            </a:r>
            <a:r>
              <a:rPr lang="ru-RU" dirty="0">
                <a:solidFill>
                  <a:srgbClr val="0070C0"/>
                </a:solidFill>
              </a:rPr>
              <a:t>– это то, </a:t>
            </a:r>
            <a:r>
              <a:rPr lang="ru-RU" i="1" dirty="0">
                <a:solidFill>
                  <a:srgbClr val="0070C0"/>
                </a:solidFill>
              </a:rPr>
              <a:t>что делает организация</a:t>
            </a:r>
            <a:r>
              <a:rPr lang="ru-RU" dirty="0">
                <a:solidFill>
                  <a:srgbClr val="0070C0"/>
                </a:solidFill>
              </a:rPr>
              <a:t>, </a:t>
            </a:r>
            <a:r>
              <a:rPr lang="ru-RU" i="1" dirty="0">
                <a:solidFill>
                  <a:srgbClr val="0070C0"/>
                </a:solidFill>
              </a:rPr>
              <a:t>и среда</a:t>
            </a:r>
            <a:r>
              <a:rPr lang="ru-RU" dirty="0">
                <a:solidFill>
                  <a:srgbClr val="0070C0"/>
                </a:solidFill>
              </a:rPr>
              <a:t>, в которой она это делает. Разработчик ПО для организации обязательно работает в ее предметной области. Практически невозможно создать единственную, всеобъемлющую модель бизнеса даже несложной организации.</a:t>
            </a:r>
          </a:p>
          <a:p>
            <a:pPr indent="360000" algn="just"/>
            <a:r>
              <a:rPr lang="ru-RU" dirty="0" smtClean="0">
                <a:solidFill>
                  <a:srgbClr val="0070C0"/>
                </a:solidFill>
              </a:rPr>
              <a:t>Необходимо </a:t>
            </a:r>
            <a:r>
              <a:rPr lang="ru-RU" dirty="0">
                <a:solidFill>
                  <a:srgbClr val="0070C0"/>
                </a:solidFill>
              </a:rPr>
              <a:t>выделить </a:t>
            </a:r>
            <a:r>
              <a:rPr lang="ru-RU" b="1" dirty="0">
                <a:solidFill>
                  <a:srgbClr val="C00000"/>
                </a:solidFill>
              </a:rPr>
              <a:t>смысловое ядро </a:t>
            </a:r>
            <a:r>
              <a:rPr lang="ru-RU" dirty="0">
                <a:solidFill>
                  <a:srgbClr val="C00000"/>
                </a:solidFill>
              </a:rPr>
              <a:t>(Core domain)</a:t>
            </a:r>
            <a:r>
              <a:rPr lang="ru-RU" dirty="0">
                <a:solidFill>
                  <a:srgbClr val="0070C0"/>
                </a:solidFill>
              </a:rPr>
              <a:t>. Это подобласть, имеющая первостепенное значение для организации. Со стратегической точки зрения бизнес должен выделяться именно смысловым </a:t>
            </a:r>
            <a:r>
              <a:rPr lang="ru-RU" dirty="0" smtClean="0">
                <a:solidFill>
                  <a:srgbClr val="0070C0"/>
                </a:solidFill>
              </a:rPr>
              <a:t>ядром.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Большинство </a:t>
            </a:r>
            <a:r>
              <a:rPr lang="ru-RU" dirty="0">
                <a:solidFill>
                  <a:srgbClr val="0070C0"/>
                </a:solidFill>
              </a:rPr>
              <a:t>инвестиций и лучшие разработчики и эксперты должны быть направлены именно сюда для достижения преимущества для бизнеса и получения наибольшей прибыли.</a:t>
            </a:r>
          </a:p>
        </p:txBody>
      </p:sp>
    </p:spTree>
    <p:extLst>
      <p:ext uri="{BB962C8B-B14F-4D97-AF65-F5344CB8AC3E}">
        <p14:creationId xmlns:p14="http://schemas.microsoft.com/office/powerpoint/2010/main" val="223698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131" y="84457"/>
            <a:ext cx="718869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C00000"/>
                </a:solidFill>
              </a:rPr>
              <a:t>Пространства задач и пространства решений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45980" y="1161675"/>
            <a:ext cx="9701658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/>
            <a:r>
              <a:rPr lang="ru-RU" sz="2000" b="1" dirty="0">
                <a:solidFill>
                  <a:srgbClr val="C00000"/>
                </a:solidFill>
              </a:rPr>
              <a:t>Предметные области </a:t>
            </a:r>
            <a:r>
              <a:rPr lang="ru-RU" sz="2000" dirty="0">
                <a:solidFill>
                  <a:srgbClr val="0070C0"/>
                </a:solidFill>
              </a:rPr>
              <a:t>состоят из </a:t>
            </a:r>
            <a:r>
              <a:rPr lang="ru-RU" sz="2000" b="1" dirty="0">
                <a:solidFill>
                  <a:srgbClr val="7030A0"/>
                </a:solidFill>
              </a:rPr>
              <a:t>пространства задач </a:t>
            </a:r>
            <a:r>
              <a:rPr lang="ru-RU" sz="2000" dirty="0">
                <a:solidFill>
                  <a:srgbClr val="0070C0"/>
                </a:solidFill>
              </a:rPr>
              <a:t>и </a:t>
            </a:r>
            <a:r>
              <a:rPr lang="ru-RU" sz="2000" b="1" dirty="0">
                <a:solidFill>
                  <a:srgbClr val="7030A0"/>
                </a:solidFill>
              </a:rPr>
              <a:t>пространства решений</a:t>
            </a:r>
            <a:r>
              <a:rPr lang="ru-RU" sz="2000" dirty="0">
                <a:solidFill>
                  <a:srgbClr val="0070C0"/>
                </a:solidFill>
              </a:rPr>
              <a:t>. </a:t>
            </a:r>
          </a:p>
          <a:p>
            <a:pPr indent="360000" algn="just"/>
            <a:r>
              <a:rPr lang="ru-RU" sz="2000" b="1" dirty="0">
                <a:solidFill>
                  <a:srgbClr val="C00000"/>
                </a:solidFill>
              </a:rPr>
              <a:t>Пространство задач </a:t>
            </a:r>
            <a:r>
              <a:rPr lang="ru-RU" sz="2000" dirty="0">
                <a:solidFill>
                  <a:srgbClr val="0070C0"/>
                </a:solidFill>
              </a:rPr>
              <a:t>описывает </a:t>
            </a:r>
            <a:r>
              <a:rPr lang="ru-RU" sz="2000" i="1" dirty="0">
                <a:solidFill>
                  <a:srgbClr val="0070C0"/>
                </a:solidFill>
              </a:rPr>
              <a:t>стратегические бизнес-проблемы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</a:p>
          <a:p>
            <a:pPr indent="360000" algn="just"/>
            <a:r>
              <a:rPr lang="ru-RU" sz="2000" b="1" dirty="0">
                <a:solidFill>
                  <a:srgbClr val="C00000"/>
                </a:solidFill>
              </a:rPr>
              <a:t>Пространство решений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ru-RU" sz="2000" i="1" dirty="0">
                <a:solidFill>
                  <a:srgbClr val="0070C0"/>
                </a:solidFill>
              </a:rPr>
              <a:t>описывает как реализуется компоненты ИС</a:t>
            </a:r>
            <a:r>
              <a:rPr lang="ru-RU" sz="2000" dirty="0">
                <a:solidFill>
                  <a:srgbClr val="0070C0"/>
                </a:solidFill>
              </a:rPr>
              <a:t> решающие эти бизнес-проблемы.</a:t>
            </a:r>
          </a:p>
          <a:p>
            <a:pPr indent="360000" algn="just"/>
            <a:r>
              <a:rPr lang="ru-RU" sz="2000" dirty="0">
                <a:solidFill>
                  <a:srgbClr val="0070C0"/>
                </a:solidFill>
              </a:rPr>
              <a:t>      </a:t>
            </a:r>
            <a:r>
              <a:rPr lang="ru-RU" sz="2000" b="1" dirty="0">
                <a:solidFill>
                  <a:srgbClr val="7030A0"/>
                </a:solidFill>
              </a:rPr>
              <a:t>Пространство задач </a:t>
            </a:r>
            <a:r>
              <a:rPr lang="ru-RU" sz="2000" dirty="0">
                <a:solidFill>
                  <a:srgbClr val="0070C0"/>
                </a:solidFill>
              </a:rPr>
              <a:t>содержит компоненты модели предметной области, необходимые для реализации смыслового ядра. Иначе говоря, это комбинация смыслового ядра и подобластей, используемых этим ядром.</a:t>
            </a:r>
          </a:p>
          <a:p>
            <a:pPr indent="360000" algn="just"/>
            <a:r>
              <a:rPr lang="ru-RU" sz="2000" dirty="0">
                <a:solidFill>
                  <a:srgbClr val="0070C0"/>
                </a:solidFill>
              </a:rPr>
              <a:t>      </a:t>
            </a:r>
            <a:r>
              <a:rPr lang="ru-RU" sz="2000" b="1" dirty="0">
                <a:solidFill>
                  <a:srgbClr val="7030A0"/>
                </a:solidFill>
              </a:rPr>
              <a:t>Пространство решений </a:t>
            </a:r>
            <a:r>
              <a:rPr lang="ru-RU" sz="2000" dirty="0">
                <a:solidFill>
                  <a:srgbClr val="0070C0"/>
                </a:solidFill>
              </a:rPr>
              <a:t>– один или несколько ограниченных контекстов представляющих  набор моделей программного обеспечения.</a:t>
            </a:r>
          </a:p>
          <a:p>
            <a:pPr indent="360000" algn="just"/>
            <a:r>
              <a:rPr lang="ru-RU" sz="2000" dirty="0">
                <a:solidFill>
                  <a:srgbClr val="0070C0"/>
                </a:solidFill>
              </a:rPr>
              <a:t>      Идеальный вариант </a:t>
            </a:r>
            <a:r>
              <a:rPr lang="ru-RU" sz="2000" dirty="0" smtClean="0">
                <a:solidFill>
                  <a:srgbClr val="0070C0"/>
                </a:solidFill>
              </a:rPr>
              <a:t>- </a:t>
            </a:r>
            <a:r>
              <a:rPr lang="ru-RU" sz="2000" dirty="0">
                <a:solidFill>
                  <a:srgbClr val="0070C0"/>
                </a:solidFill>
              </a:rPr>
              <a:t>взаимно однозначное соответствие между подобластями и ограниченными контекстами.</a:t>
            </a:r>
          </a:p>
          <a:p>
            <a:pPr indent="360000" algn="just"/>
            <a:r>
              <a:rPr lang="ru-RU" sz="2000" b="1" u="sng" dirty="0">
                <a:solidFill>
                  <a:srgbClr val="C00000"/>
                </a:solidFill>
              </a:rPr>
              <a:t>Пример</a:t>
            </a:r>
            <a:r>
              <a:rPr lang="ru-RU" sz="2000" b="1" dirty="0">
                <a:solidFill>
                  <a:srgbClr val="C00000"/>
                </a:solidFill>
              </a:rPr>
              <a:t> (Вон </a:t>
            </a:r>
            <a:r>
              <a:rPr lang="ru-RU" sz="2000" b="1" dirty="0" err="1">
                <a:solidFill>
                  <a:srgbClr val="C00000"/>
                </a:solidFill>
              </a:rPr>
              <a:t>Вернон</a:t>
            </a:r>
            <a:r>
              <a:rPr lang="ru-RU" sz="2000" b="1" dirty="0">
                <a:solidFill>
                  <a:srgbClr val="C00000"/>
                </a:solidFill>
              </a:rPr>
              <a:t>):</a:t>
            </a:r>
            <a:r>
              <a:rPr lang="ru-RU" sz="2000" dirty="0">
                <a:solidFill>
                  <a:srgbClr val="0070C0"/>
                </a:solidFill>
              </a:rPr>
              <a:t>  Смысловое ядро для компании занимающейся розничной торговлей в Интернете.</a:t>
            </a:r>
          </a:p>
          <a:p>
            <a:pPr indent="360000" algn="just"/>
            <a:r>
              <a:rPr lang="ru-RU" sz="2000" dirty="0">
                <a:solidFill>
                  <a:srgbClr val="0070C0"/>
                </a:solidFill>
              </a:rPr>
              <a:t>      Положение компании на рынке можно улучшить, если создать механизм прогноза, анализирующий историю продаж и данные о запасах для получения прогноза спроса и оптимальных объемов  запасов. (Излишние запасы занимают дополнительную складскую площадь). </a:t>
            </a:r>
          </a:p>
        </p:txBody>
      </p:sp>
    </p:spTree>
    <p:extLst>
      <p:ext uri="{BB962C8B-B14F-4D97-AF65-F5344CB8AC3E}">
        <p14:creationId xmlns:p14="http://schemas.microsoft.com/office/powerpoint/2010/main" val="1117411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8" y="1149152"/>
            <a:ext cx="7735686" cy="5639263"/>
          </a:xfrm>
          <a:prstGeom prst="rect">
            <a:avLst/>
          </a:prstGeom>
          <a:solidFill>
            <a:schemeClr val="bg1">
              <a:alpha val="9000"/>
            </a:schemeClr>
          </a:solidFill>
        </p:spPr>
      </p:pic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70572" y="564377"/>
            <a:ext cx="6946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Пример выделения смыслового ядра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7961204" y="1301970"/>
            <a:ext cx="4062474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Пространство задач состоит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из смыслового ядра и подобластей, связанных с закупкой и запасами, отображенных на рисунке: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292228-C5E6-405D-AA16-0262AE190B15}"/>
              </a:ext>
            </a:extLst>
          </p:cNvPr>
          <p:cNvSpPr/>
          <p:nvPr/>
        </p:nvSpPr>
        <p:spPr>
          <a:xfrm>
            <a:off x="7825828" y="4740422"/>
            <a:ext cx="4062474" cy="163121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</a:rPr>
              <a:t>Теперь переходим к изучению языков </a:t>
            </a:r>
            <a:r>
              <a:rPr lang="en-US" sz="2000" dirty="0">
                <a:solidFill>
                  <a:srgbClr val="0070C0"/>
                </a:solidFill>
              </a:rPr>
              <a:t> BPMN </a:t>
            </a:r>
            <a:r>
              <a:rPr lang="ru-RU" sz="2000" dirty="0">
                <a:solidFill>
                  <a:srgbClr val="0070C0"/>
                </a:solidFill>
              </a:rPr>
              <a:t>и </a:t>
            </a:r>
            <a:r>
              <a:rPr lang="en-US" sz="2000" dirty="0">
                <a:solidFill>
                  <a:srgbClr val="0070C0"/>
                </a:solidFill>
              </a:rPr>
              <a:t>UML</a:t>
            </a:r>
            <a:r>
              <a:rPr lang="ru-RU" sz="2000" dirty="0">
                <a:solidFill>
                  <a:srgbClr val="0070C0"/>
                </a:solidFill>
              </a:rPr>
              <a:t>, на которых будут описываться модели бизнеса, диаграммы прецедентов и пр.</a:t>
            </a:r>
          </a:p>
        </p:txBody>
      </p:sp>
    </p:spTree>
    <p:extLst>
      <p:ext uri="{BB962C8B-B14F-4D97-AF65-F5344CB8AC3E}">
        <p14:creationId xmlns:p14="http://schemas.microsoft.com/office/powerpoint/2010/main" val="419169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895775" y="0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altLang="ru-RU" sz="3200" dirty="0">
                <a:solidFill>
                  <a:srgbClr val="C00000"/>
                </a:solidFill>
              </a:rPr>
              <a:t>2</a:t>
            </a:r>
            <a:r>
              <a:rPr lang="ru-RU" altLang="ru-RU" sz="3200" dirty="0">
                <a:solidFill>
                  <a:srgbClr val="C00000"/>
                </a:solidFill>
              </a:rPr>
              <a:t>.Модели бизнеса в </a:t>
            </a:r>
            <a:r>
              <a:rPr lang="en-GB" altLang="ru-RU" sz="3200" dirty="0">
                <a:solidFill>
                  <a:srgbClr val="C00000"/>
                </a:solidFill>
              </a:rPr>
              <a:t>BPMN</a:t>
            </a:r>
            <a:endParaRPr lang="ru-RU" sz="3200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D5841-8BF4-470B-97FA-2B85D58EE2B0}"/>
              </a:ext>
            </a:extLst>
          </p:cNvPr>
          <p:cNvSpPr txBox="1"/>
          <p:nvPr/>
        </p:nvSpPr>
        <p:spPr>
          <a:xfrm>
            <a:off x="148281" y="487025"/>
            <a:ext cx="11244649" cy="6370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eaLnBrk="1" hangingPunct="1">
              <a:buFontTx/>
              <a:buNone/>
            </a:pPr>
            <a:r>
              <a:rPr lang="ru-RU" altLang="ru-RU" sz="1700" b="1" dirty="0">
                <a:solidFill>
                  <a:srgbClr val="C00000"/>
                </a:solidFill>
              </a:rPr>
              <a:t>Особенности: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Сервисно-ориентированная архитектура </a:t>
            </a:r>
            <a:endParaRPr lang="en-US" altLang="ru-RU" sz="17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Обмен сообщениями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Взаимодействие участников – абстрактный процесс</a:t>
            </a:r>
            <a:r>
              <a:rPr lang="en-US" altLang="ru-RU" sz="1700" b="1" dirty="0">
                <a:solidFill>
                  <a:srgbClr val="7030A0"/>
                </a:solidFill>
              </a:rPr>
              <a:t>, </a:t>
            </a:r>
            <a:r>
              <a:rPr lang="ru-RU" altLang="ru-RU" sz="1700" b="1" dirty="0">
                <a:solidFill>
                  <a:srgbClr val="7030A0"/>
                </a:solidFill>
              </a:rPr>
              <a:t>сотрудничество (</a:t>
            </a:r>
            <a:r>
              <a:rPr lang="en-US" altLang="ru-RU" sz="1700" b="1" dirty="0">
                <a:solidFill>
                  <a:srgbClr val="7030A0"/>
                </a:solidFill>
              </a:rPr>
              <a:t>collaboration)</a:t>
            </a:r>
            <a:endParaRPr lang="ru-RU" altLang="ru-RU" sz="17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Модель, непосредственно исполняемая машиной (</a:t>
            </a:r>
            <a:r>
              <a:rPr lang="en-US" altLang="ru-RU" sz="1700" b="1" dirty="0">
                <a:solidFill>
                  <a:srgbClr val="7030A0"/>
                </a:solidFill>
              </a:rPr>
              <a:t>BPEL, XPDL)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Участники бизнес-процесса и пул (</a:t>
            </a:r>
            <a:r>
              <a:rPr lang="en-US" altLang="ru-RU" sz="1700" b="1" dirty="0">
                <a:solidFill>
                  <a:srgbClr val="7030A0"/>
                </a:solidFill>
              </a:rPr>
              <a:t>pool)</a:t>
            </a:r>
            <a:endParaRPr lang="ru-RU" altLang="ru-RU" sz="17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Деятельности, выполняемые людьми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Бизнес-транзакции (длительные) и компенсации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Обработка исключений</a:t>
            </a:r>
            <a:endParaRPr lang="en-US" altLang="ru-RU" sz="1700" b="1" dirty="0">
              <a:solidFill>
                <a:srgbClr val="7030A0"/>
              </a:solidFill>
            </a:endParaRP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ru-RU" altLang="ru-RU" sz="1700" b="1" dirty="0">
                <a:solidFill>
                  <a:srgbClr val="7030A0"/>
                </a:solidFill>
              </a:rPr>
              <a:t>Поток  деятельностей («</a:t>
            </a:r>
            <a:r>
              <a:rPr lang="en-US" altLang="ru-RU" sz="1700" b="1" dirty="0">
                <a:solidFill>
                  <a:srgbClr val="7030A0"/>
                </a:solidFill>
              </a:rPr>
              <a:t>sequence flow</a:t>
            </a:r>
            <a:r>
              <a:rPr lang="ru-RU" altLang="ru-RU" sz="1700" b="1" dirty="0">
                <a:solidFill>
                  <a:srgbClr val="7030A0"/>
                </a:solidFill>
              </a:rPr>
              <a:t>»</a:t>
            </a:r>
            <a:r>
              <a:rPr lang="en-US" altLang="ru-RU" sz="1700" b="1" dirty="0">
                <a:solidFill>
                  <a:srgbClr val="7030A0"/>
                </a:solidFill>
              </a:rPr>
              <a:t>) </a:t>
            </a:r>
            <a:r>
              <a:rPr lang="ru-RU" altLang="ru-RU" sz="1700" b="1" dirty="0">
                <a:solidFill>
                  <a:srgbClr val="7030A0"/>
                </a:solidFill>
              </a:rPr>
              <a:t>в </a:t>
            </a:r>
            <a:r>
              <a:rPr lang="en-US" altLang="ru-RU" sz="1700" b="1" dirty="0">
                <a:solidFill>
                  <a:srgbClr val="7030A0"/>
                </a:solidFill>
              </a:rPr>
              <a:t>BPMN – </a:t>
            </a:r>
            <a:r>
              <a:rPr lang="ru-RU" altLang="ru-RU" sz="1700" b="1" dirty="0">
                <a:solidFill>
                  <a:srgbClr val="7030A0"/>
                </a:solidFill>
              </a:rPr>
              <a:t>это не поток управления («</a:t>
            </a:r>
            <a:r>
              <a:rPr lang="en-US" altLang="ru-RU" sz="1700" b="1" dirty="0">
                <a:solidFill>
                  <a:srgbClr val="7030A0"/>
                </a:solidFill>
              </a:rPr>
              <a:t>control flow</a:t>
            </a:r>
            <a:r>
              <a:rPr lang="ru-RU" altLang="ru-RU" sz="1700" b="1" dirty="0">
                <a:solidFill>
                  <a:srgbClr val="7030A0"/>
                </a:solidFill>
              </a:rPr>
              <a:t>»</a:t>
            </a:r>
            <a:r>
              <a:rPr lang="en-US" altLang="ru-RU" sz="1700" b="1" dirty="0" smtClean="0">
                <a:solidFill>
                  <a:srgbClr val="7030A0"/>
                </a:solidFill>
              </a:rPr>
              <a:t>)</a:t>
            </a:r>
          </a:p>
          <a:p>
            <a:pPr indent="360000"/>
            <a:r>
              <a:rPr lang="ru-RU" altLang="ru-RU" sz="1700" b="1" u="sng" dirty="0">
                <a:solidFill>
                  <a:srgbClr val="C00000"/>
                </a:solidFill>
              </a:rPr>
              <a:t>Пояснения</a:t>
            </a:r>
            <a:r>
              <a:rPr lang="ru-RU" altLang="ru-RU" sz="1700" b="1" dirty="0">
                <a:solidFill>
                  <a:srgbClr val="C00000"/>
                </a:solidFill>
              </a:rPr>
              <a:t>: </a:t>
            </a:r>
            <a:r>
              <a:rPr lang="ru-RU" altLang="ru-RU" sz="1700" dirty="0" err="1">
                <a:solidFill>
                  <a:srgbClr val="0070C0"/>
                </a:solidFill>
              </a:rPr>
              <a:t>Сервисно</a:t>
            </a:r>
            <a:r>
              <a:rPr lang="ru-RU" altLang="ru-RU" sz="1700" dirty="0">
                <a:solidFill>
                  <a:srgbClr val="0070C0"/>
                </a:solidFill>
              </a:rPr>
              <a:t>-ориентированная архитектура</a:t>
            </a:r>
            <a:endParaRPr lang="en-US" altLang="ru-RU" sz="17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b="1" dirty="0">
                <a:solidFill>
                  <a:srgbClr val="7030A0"/>
                </a:solidFill>
              </a:rPr>
              <a:t>Сервис-ориентированная архитектура</a:t>
            </a:r>
            <a:r>
              <a:rPr lang="ru-RU" sz="1700" dirty="0">
                <a:solidFill>
                  <a:srgbClr val="7030A0"/>
                </a:solidFill>
              </a:rPr>
              <a:t> SOA (</a:t>
            </a:r>
            <a:r>
              <a:rPr lang="ru-RU" sz="1700" dirty="0" err="1">
                <a:solidFill>
                  <a:srgbClr val="7030A0"/>
                </a:solidFill>
              </a:rPr>
              <a:t>service-oriented</a:t>
            </a:r>
            <a:r>
              <a:rPr lang="ru-RU" sz="1700" dirty="0">
                <a:solidFill>
                  <a:srgbClr val="7030A0"/>
                </a:solidFill>
              </a:rPr>
              <a:t> </a:t>
            </a:r>
            <a:r>
              <a:rPr lang="ru-RU" sz="1700" dirty="0" err="1">
                <a:solidFill>
                  <a:srgbClr val="7030A0"/>
                </a:solidFill>
              </a:rPr>
              <a:t>architecture</a:t>
            </a:r>
            <a:r>
              <a:rPr lang="ru-RU" sz="1700" dirty="0">
                <a:solidFill>
                  <a:srgbClr val="7030A0"/>
                </a:solidFill>
              </a:rPr>
              <a:t>)</a:t>
            </a:r>
            <a:r>
              <a:rPr lang="ru-RU" sz="1700" dirty="0">
                <a:solidFill>
                  <a:srgbClr val="0070C0"/>
                </a:solidFill>
              </a:rPr>
              <a:t> — это </a:t>
            </a:r>
            <a:r>
              <a:rPr lang="ru-RU" sz="1700" i="1" dirty="0">
                <a:solidFill>
                  <a:srgbClr val="0070C0"/>
                </a:solidFill>
              </a:rPr>
              <a:t>модульный подход</a:t>
            </a:r>
            <a:r>
              <a:rPr lang="ru-RU" sz="1700" dirty="0">
                <a:solidFill>
                  <a:srgbClr val="0070C0"/>
                </a:solidFill>
              </a:rPr>
              <a:t> к разработке ПО, основанный на использовании сервисов </a:t>
            </a:r>
            <a:r>
              <a:rPr lang="ru-RU" sz="1700" b="1" dirty="0">
                <a:solidFill>
                  <a:srgbClr val="0070C0"/>
                </a:solidFill>
              </a:rPr>
              <a:t>– распределённых, слабо связанных (</a:t>
            </a:r>
            <a:r>
              <a:rPr lang="en-US" sz="1700" b="1" dirty="0">
                <a:solidFill>
                  <a:srgbClr val="0070C0"/>
                </a:solidFill>
              </a:rPr>
              <a:t>loose coupling</a:t>
            </a:r>
            <a:r>
              <a:rPr lang="ru-RU" sz="1700" b="1" dirty="0">
                <a:solidFill>
                  <a:srgbClr val="0070C0"/>
                </a:solidFill>
              </a:rPr>
              <a:t>) компонентов</a:t>
            </a:r>
            <a:r>
              <a:rPr lang="en-US" sz="1700" b="1" dirty="0">
                <a:solidFill>
                  <a:srgbClr val="0070C0"/>
                </a:solidFill>
              </a:rPr>
              <a:t> </a:t>
            </a:r>
            <a:r>
              <a:rPr lang="ru-RU" sz="1700" dirty="0">
                <a:solidFill>
                  <a:srgbClr val="0070C0"/>
                </a:solidFill>
              </a:rPr>
              <a:t>со стандартизированными интерфейсами взаимодействующими по стандартным протоколам.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70C0"/>
                </a:solidFill>
              </a:rPr>
              <a:t>Независимые сервисы со стандартными интерфейсами вызываются стандартным способом. Сами сервисы заранее ничего не знают о приложении, которое их вызовет, а приложение не знает, каким образом сервисы работают.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70C0"/>
                </a:solidFill>
              </a:rPr>
              <a:t>Программные комплексы с сервис-ориентированной архитектурой обычно реализуются как набор веб-служб, взаимодействующих по протоколу </a:t>
            </a:r>
            <a:r>
              <a:rPr lang="en-US" sz="1700" dirty="0">
                <a:solidFill>
                  <a:srgbClr val="0070C0"/>
                </a:solidFill>
              </a:rPr>
              <a:t>SOAP, CORBA, REST </a:t>
            </a:r>
            <a:r>
              <a:rPr lang="ru-RU" sz="1700" dirty="0">
                <a:solidFill>
                  <a:srgbClr val="0070C0"/>
                </a:solidFill>
              </a:rPr>
              <a:t>и др.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70C0"/>
                </a:solidFill>
              </a:rPr>
              <a:t>Интерфейсы компонентов сервис-ориентированной архитектуры как всегда инкапсулируют детали реализации </a:t>
            </a:r>
          </a:p>
          <a:p>
            <a:pPr indent="360000"/>
            <a:r>
              <a:rPr lang="ru-RU" sz="1700" dirty="0">
                <a:solidFill>
                  <a:srgbClr val="0070C0"/>
                </a:solidFill>
              </a:rPr>
              <a:t>(ОС, язык программирования, аппаратную платформу) от остальных компонентов, обеспечивая многократное использование компонентов независимо от используемой среды, облегчая масштабирование создаваемых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700" dirty="0">
                <a:solidFill>
                  <a:srgbClr val="0070C0"/>
                </a:solidFill>
              </a:rPr>
              <a:t>Главное, что отличает SOA — это использование независимых сервисов с чётко определёнными интерфейсами, которые для выполнения своих задач могут быть вызваны стандартным способом</a:t>
            </a:r>
            <a:r>
              <a:rPr lang="ru-RU" sz="1700" dirty="0" smtClean="0">
                <a:solidFill>
                  <a:srgbClr val="0070C0"/>
                </a:solidFill>
              </a:rPr>
              <a:t>.</a:t>
            </a:r>
            <a:endParaRPr lang="ru-RU" sz="17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062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177623" y="968571"/>
            <a:ext cx="97318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Простейший пример бизнес-процесса в нотации </a:t>
            </a:r>
            <a:r>
              <a:rPr lang="en-US" sz="3200" b="1" dirty="0">
                <a:solidFill>
                  <a:srgbClr val="C00000"/>
                </a:solidFill>
              </a:rPr>
              <a:t>BPM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71197D-5079-4AF6-B818-4554E009CDC3}"/>
              </a:ext>
            </a:extLst>
          </p:cNvPr>
          <p:cNvSpPr txBox="1"/>
          <p:nvPr/>
        </p:nvSpPr>
        <p:spPr>
          <a:xfrm>
            <a:off x="4016830" y="1901700"/>
            <a:ext cx="61255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b="1" dirty="0">
                <a:solidFill>
                  <a:srgbClr val="7030A0"/>
                </a:solidFill>
              </a:rPr>
              <a:t>Простейший и совсем понятный пример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E51DFA-DE64-4BB8-AFD2-20BF61ADAF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92" y="2390034"/>
            <a:ext cx="10156816" cy="18411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F32B11-0024-4E9B-9FEE-1C25A4CA1551}"/>
              </a:ext>
            </a:extLst>
          </p:cNvPr>
          <p:cNvSpPr txBox="1"/>
          <p:nvPr/>
        </p:nvSpPr>
        <p:spPr>
          <a:xfrm>
            <a:off x="1017592" y="4862274"/>
            <a:ext cx="104404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rgbClr val="0070C0"/>
                </a:solidFill>
              </a:rPr>
              <a:t>Стандарт 2.0 не требует размещения на диаграмме начальных и заключительных событий, но                   они существенно повышают наглядность модели. Но, если имеется заключительное событие, то начальное событие обязательно. Не рекомендуется использовать более одного начального события.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6743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72CEC475D848A418044E411EFC80EB5" ma:contentTypeVersion="5" ma:contentTypeDescription="Создание документа." ma:contentTypeScope="" ma:versionID="24602e4ef37759f4e546c86c5e30cfc4">
  <xsd:schema xmlns:xsd="http://www.w3.org/2001/XMLSchema" xmlns:xs="http://www.w3.org/2001/XMLSchema" xmlns:p="http://schemas.microsoft.com/office/2006/metadata/properties" xmlns:ns2="337a2a6a-eeca-42a1-a72c-b3e3433a690f" targetNamespace="http://schemas.microsoft.com/office/2006/metadata/properties" ma:root="true" ma:fieldsID="e9cc59409be0d32b772a54d8fce48a40" ns2:_="">
    <xsd:import namespace="337a2a6a-eeca-42a1-a72c-b3e3433a6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a2a6a-eeca-42a1-a72c-b3e3433a6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22E6B09-9EED-4663-9241-53368D7C0C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7a2a6a-eeca-42a1-a72c-b3e3433a6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4BA227-0649-46FE-AE3F-4154B7FC197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5555FCB-E178-4C47-ADCF-5E252DBC61E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5196</TotalTime>
  <Words>3374</Words>
  <Application>Microsoft Office PowerPoint</Application>
  <PresentationFormat>Широкоэкранный</PresentationFormat>
  <Paragraphs>574</Paragraphs>
  <Slides>48</Slides>
  <Notes>45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8" baseType="lpstr">
      <vt:lpstr>Arial</vt:lpstr>
      <vt:lpstr>Arial Unicode MS</vt:lpstr>
      <vt:lpstr>Calibri</vt:lpstr>
      <vt:lpstr>Calibri Light</vt:lpstr>
      <vt:lpstr>Co Headline Corp</vt:lpstr>
      <vt:lpstr>Co Text Corp</vt:lpstr>
      <vt:lpstr>Source Sans Pro</vt:lpstr>
      <vt:lpstr>Times New Roman</vt:lpstr>
      <vt:lpstr>Verdana</vt:lpstr>
      <vt:lpstr>Тема Office</vt:lpstr>
      <vt:lpstr>Лекция 2. DDD. BPMN. Унифицированный язык UML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Что такое стереотип</vt:lpstr>
      <vt:lpstr>Презентация PowerPoint</vt:lpstr>
      <vt:lpstr>Свойства прецедентов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Учетная запись Майкрософт</dc:creator>
  <cp:lastModifiedBy>EA</cp:lastModifiedBy>
  <cp:revision>122</cp:revision>
  <dcterms:created xsi:type="dcterms:W3CDTF">2020-12-04T17:00:05Z</dcterms:created>
  <dcterms:modified xsi:type="dcterms:W3CDTF">2022-10-31T07:46:57Z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0x010100772CEC475D848A418044E411EFC80EB5</vt:lpwstr>
  </property>
</Properties>
</file>